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19"/>
  </p:notesMasterIdLst>
  <p:handoutMasterIdLst>
    <p:handoutMasterId r:id="rId20"/>
  </p:handoutMasterIdLst>
  <p:sldIdLst>
    <p:sldId id="461" r:id="rId2"/>
    <p:sldId id="477" r:id="rId3"/>
    <p:sldId id="482" r:id="rId4"/>
    <p:sldId id="483" r:id="rId5"/>
    <p:sldId id="484" r:id="rId6"/>
    <p:sldId id="485" r:id="rId7"/>
    <p:sldId id="486" r:id="rId8"/>
    <p:sldId id="488" r:id="rId9"/>
    <p:sldId id="478" r:id="rId10"/>
    <p:sldId id="489" r:id="rId11"/>
    <p:sldId id="490" r:id="rId12"/>
    <p:sldId id="491" r:id="rId13"/>
    <p:sldId id="492" r:id="rId14"/>
    <p:sldId id="495" r:id="rId15"/>
    <p:sldId id="493" r:id="rId16"/>
    <p:sldId id="494" r:id="rId17"/>
    <p:sldId id="48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Vorenkamp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D2FF"/>
    <a:srgbClr val="00A0DD"/>
    <a:srgbClr val="E6E6E6"/>
    <a:srgbClr val="929292"/>
    <a:srgbClr val="1B3764"/>
    <a:srgbClr val="01A1DD"/>
    <a:srgbClr val="C4C4C4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603" autoAdjust="0"/>
    <p:restoredTop sz="86385" autoAdjust="0"/>
  </p:normalViewPr>
  <p:slideViewPr>
    <p:cSldViewPr snapToGrid="0">
      <p:cViewPr varScale="1">
        <p:scale>
          <a:sx n="77" d="100"/>
          <a:sy n="77" d="100"/>
        </p:scale>
        <p:origin x="8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2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327"/>
    </p:cViewPr>
  </p:sorterViewPr>
  <p:notesViewPr>
    <p:cSldViewPr snapToGrid="0">
      <p:cViewPr varScale="1">
        <p:scale>
          <a:sx n="81" d="100"/>
          <a:sy n="81" d="100"/>
        </p:scale>
        <p:origin x="205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13135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Course/Lesson outline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EB29A-6C3A-8541-803C-21FA129018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9771" y="5570800"/>
            <a:ext cx="9163771" cy="91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7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0FABA5-3959-4ECC-BCAF-965B5087E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00" descr="book">
            <a:extLst>
              <a:ext uri="{FF2B5EF4-FFF2-40B4-BE49-F238E27FC236}">
                <a16:creationId xmlns:a16="http://schemas.microsoft.com/office/drawing/2014/main" id="{C25255A9-7AEB-4215-B5D7-DAB4FE55BF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74" y="2057400"/>
            <a:ext cx="1299252" cy="1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69CA63-D23E-4494-8445-3335F13F19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0"/>
            <a:ext cx="77724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358689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B6BB9-2A3D-DF4A-9060-5A45A706E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8352" y="5340096"/>
            <a:ext cx="1411636" cy="8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024" y="2574545"/>
            <a:ext cx="3087952" cy="19202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F42795-A8F6-F84B-8E22-F8D65AD9D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8024" y="2574545"/>
            <a:ext cx="3087952" cy="1920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B28057-63C9-9D40-BE6D-F4769F21FF68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B00FDF-1A37-814F-9593-6D1FC2D7B7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8696"/>
            <a:ext cx="9144000" cy="4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41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8B6A3-652F-4FE1-B5B0-822F9838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5231" y="5341937"/>
            <a:ext cx="1416844" cy="8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E749B-ABEB-48F3-9D2B-5E513D86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20" y="2574545"/>
            <a:ext cx="3532160" cy="1920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3F9B4B-4A9B-A240-A5BF-BAF1522CD42D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A24C80-8B44-0248-B261-01FD44A26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5920" y="2574545"/>
            <a:ext cx="3532160" cy="1920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523205-89DC-564B-B75C-6127AF0763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8696"/>
            <a:ext cx="9144000" cy="4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0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1302039"/>
            <a:ext cx="8460150" cy="4525963"/>
          </a:xfrm>
        </p:spPr>
        <p:txBody>
          <a:bodyPr/>
          <a:lstStyle>
            <a:lvl1pPr>
              <a:spcAft>
                <a:spcPts val="2400"/>
              </a:spcAft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1B051-CC06-447C-AEEE-4E1DE7CB3684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Reflective 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1B1AC-8EF9-494A-854A-0DEAAC034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5200" y="4622800"/>
            <a:ext cx="4368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2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01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93AA2-F1FD-415B-809F-52E7D4576B38}"/>
              </a:ext>
            </a:extLst>
          </p:cNvPr>
          <p:cNvSpPr/>
          <p:nvPr userDrawn="1"/>
        </p:nvSpPr>
        <p:spPr>
          <a:xfrm>
            <a:off x="0" y="0"/>
            <a:ext cx="9144000" cy="979749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953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4472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7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79387D-9BE2-4A19-9DB3-EA5D808DAF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313" y="2906713"/>
            <a:ext cx="7772400" cy="150018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D59A8F-E744-4482-BF05-F930781695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1B376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topic title</a:t>
            </a:r>
          </a:p>
        </p:txBody>
      </p:sp>
    </p:spTree>
    <p:extLst>
      <p:ext uri="{BB962C8B-B14F-4D97-AF65-F5344CB8AC3E}">
        <p14:creationId xmlns:p14="http://schemas.microsoft.com/office/powerpoint/2010/main" val="1838086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34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107462"/>
            <a:ext cx="7797800" cy="820616"/>
          </a:xfrm>
        </p:spPr>
        <p:txBody>
          <a:bodyPr anchor="ctr" anchorCtr="0">
            <a:no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2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69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3691"/>
            <a:ext cx="5486400" cy="3770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236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54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59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211385"/>
            <a:ext cx="2057400" cy="4914778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11385"/>
            <a:ext cx="6019800" cy="4914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4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5904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D9580-72B3-0741-AD19-EAC244F662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8696"/>
            <a:ext cx="9144000" cy="4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6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79A9F-737E-FD41-B56D-4432E8119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70791" y="4259179"/>
            <a:ext cx="2873208" cy="26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3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938528"/>
            <a:ext cx="8460150" cy="438912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pic>
        <p:nvPicPr>
          <p:cNvPr id="9" name="Picture 100" descr="book">
            <a:extLst>
              <a:ext uri="{FF2B5EF4-FFF2-40B4-BE49-F238E27FC236}">
                <a16:creationId xmlns:a16="http://schemas.microsoft.com/office/drawing/2014/main" id="{88DFBDBB-1DC9-7A47-9BD6-91E3930C2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69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Blank for Fig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pic>
        <p:nvPicPr>
          <p:cNvPr id="9" name="Picture 100" descr="book">
            <a:extLst>
              <a:ext uri="{FF2B5EF4-FFF2-40B4-BE49-F238E27FC236}">
                <a16:creationId xmlns:a16="http://schemas.microsoft.com/office/drawing/2014/main" id="{88DFBDBB-1DC9-7A47-9BD6-91E3930C28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13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704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2121408"/>
            <a:ext cx="8460150" cy="401320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12" name="Picture 100" descr="book">
            <a:extLst>
              <a:ext uri="{FF2B5EF4-FFF2-40B4-BE49-F238E27FC236}">
                <a16:creationId xmlns:a16="http://schemas.microsoft.com/office/drawing/2014/main" id="{ED50CB8A-6B60-044F-87D5-5441D94268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3272"/>
            <a:ext cx="867375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2FEBA-E760-FA4D-972E-FD682E4601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270791" y="4259179"/>
            <a:ext cx="2873208" cy="26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9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1AD46-E71E-1B48-BB59-94B0336F7A28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0"/>
            <a:ext cx="9144000" cy="95117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1307130"/>
            <a:ext cx="8460152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0584" y="64454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4C4C4"/>
                </a:solidFill>
                <a:latin typeface="Arial"/>
                <a:cs typeface="Arial"/>
              </a:defRPr>
            </a:lvl1pPr>
          </a:lstStyle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 txBox="1">
            <a:spLocks/>
          </p:cNvSpPr>
          <p:nvPr/>
        </p:nvSpPr>
        <p:spPr>
          <a:xfrm>
            <a:off x="77594" y="6455640"/>
            <a:ext cx="4814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2020 CertNexus,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048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48" r:id="rId2"/>
    <p:sldLayoutId id="2147483952" r:id="rId3"/>
    <p:sldLayoutId id="2147483938" r:id="rId4"/>
    <p:sldLayoutId id="2147483930" r:id="rId5"/>
    <p:sldLayoutId id="2147483931" r:id="rId6"/>
    <p:sldLayoutId id="2147483932" r:id="rId7"/>
    <p:sldLayoutId id="2147483949" r:id="rId8"/>
    <p:sldLayoutId id="2147483933" r:id="rId9"/>
    <p:sldLayoutId id="2147483951" r:id="rId10"/>
    <p:sldLayoutId id="2147483934" r:id="rId11"/>
    <p:sldLayoutId id="2147483935" r:id="rId12"/>
    <p:sldLayoutId id="2147483936" r:id="rId13"/>
    <p:sldLayoutId id="2147483937" r:id="rId14"/>
    <p:sldLayoutId id="2147483939" r:id="rId15"/>
    <p:sldLayoutId id="2147483940" r:id="rId16"/>
    <p:sldLayoutId id="2147483950" r:id="rId17"/>
    <p:sldLayoutId id="2147483929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4AC283-F536-42B1-A1E3-F76FF8BA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0546D-9B02-42D7-8969-2E87BD06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Results into Business Actions</a:t>
            </a:r>
          </a:p>
          <a:p>
            <a:r>
              <a:rPr lang="en-US" dirty="0"/>
              <a:t>Incorporate a Model into a Long-Term Business Solution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112236-7F32-4E9B-8EE0-F1C71B8C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Finalizing a Model</a:t>
            </a:r>
          </a:p>
        </p:txBody>
      </p:sp>
    </p:spTree>
    <p:extLst>
      <p:ext uri="{BB962C8B-B14F-4D97-AF65-F5344CB8AC3E}">
        <p14:creationId xmlns:p14="http://schemas.microsoft.com/office/powerpoint/2010/main" val="2638578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6F2B248-BD5B-4E9C-BD8B-752AE4E660D6}"/>
              </a:ext>
            </a:extLst>
          </p:cNvPr>
          <p:cNvGrpSpPr/>
          <p:nvPr/>
        </p:nvGrpSpPr>
        <p:grpSpPr>
          <a:xfrm>
            <a:off x="5700795" y="1086730"/>
            <a:ext cx="3219921" cy="5696842"/>
            <a:chOff x="5925647" y="1243517"/>
            <a:chExt cx="3202399" cy="5624574"/>
          </a:xfrm>
        </p:grpSpPr>
        <p:pic>
          <p:nvPicPr>
            <p:cNvPr id="25" name="Picture 24" descr="A picture containing kitchenware, cup, indoor, pan&#10;&#10;Description automatically generated">
              <a:extLst>
                <a:ext uri="{FF2B5EF4-FFF2-40B4-BE49-F238E27FC236}">
                  <a16:creationId xmlns:a16="http://schemas.microsoft.com/office/drawing/2014/main" id="{9298C887-FFAB-4BB2-9274-1C5E0452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15" t="24318" r="4551" b="22980"/>
            <a:stretch/>
          </p:blipFill>
          <p:spPr>
            <a:xfrm>
              <a:off x="5925647" y="5005955"/>
              <a:ext cx="3202399" cy="1862136"/>
            </a:xfrm>
            <a:prstGeom prst="rect">
              <a:avLst/>
            </a:prstGeom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502C14F1-9374-42F4-8C6E-E9AC7AA30675}"/>
                </a:ext>
              </a:extLst>
            </p:cNvPr>
            <p:cNvSpPr/>
            <p:nvPr/>
          </p:nvSpPr>
          <p:spPr>
            <a:xfrm>
              <a:off x="7216426" y="3939265"/>
              <a:ext cx="649672" cy="969313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B9F5DDC-D20B-4A2C-A74F-9D70DD376939}"/>
                </a:ext>
              </a:extLst>
            </p:cNvPr>
            <p:cNvGrpSpPr/>
            <p:nvPr/>
          </p:nvGrpSpPr>
          <p:grpSpPr>
            <a:xfrm rot="21143063">
              <a:off x="6628320" y="1243517"/>
              <a:ext cx="1533226" cy="2543267"/>
              <a:chOff x="3111866" y="2959180"/>
              <a:chExt cx="1644843" cy="272841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7DAD6A4-A65C-43A2-8752-14EFF800B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1866" y="2959180"/>
                <a:ext cx="1644843" cy="2728413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11A4A6-9335-43EB-AED5-25F338060872}"/>
                  </a:ext>
                </a:extLst>
              </p:cNvPr>
              <p:cNvSpPr/>
              <p:nvPr/>
            </p:nvSpPr>
            <p:spPr>
              <a:xfrm>
                <a:off x="3245461" y="3358033"/>
                <a:ext cx="1447800" cy="39668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CanDown">
                  <a:avLst>
                    <a:gd name="adj" fmla="val 29009"/>
                  </a:avLst>
                </a:prstTxWarp>
                <a:spAutoFit/>
              </a:bodyPr>
              <a:lstStyle/>
              <a:p>
                <a:pPr algn="ctr"/>
                <a:r>
                  <a:rPr lang="en-US" sz="1100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MACHINE</a:t>
                </a:r>
                <a:br>
                  <a:rPr lang="en-US" sz="1100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</a:br>
                <a:r>
                  <a:rPr lang="en-US" sz="1100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LEARNING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E6E28B2-F12C-4FD7-A723-BD933C0F510E}"/>
                  </a:ext>
                </a:extLst>
              </p:cNvPr>
              <p:cNvSpPr/>
              <p:nvPr/>
            </p:nvSpPr>
            <p:spPr>
              <a:xfrm>
                <a:off x="3300800" y="4702838"/>
                <a:ext cx="1358020" cy="39720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CanDown">
                  <a:avLst>
                    <a:gd name="adj" fmla="val 33333"/>
                  </a:avLst>
                </a:prstTxWarp>
                <a:spAutoFit/>
              </a:bodyPr>
              <a:lstStyle/>
              <a:p>
                <a:pPr algn="ctr"/>
                <a:r>
                  <a:rPr lang="en-US" sz="1100" b="1" cap="none" spc="0" dirty="0">
                    <a:ln w="9525">
                      <a:noFill/>
                      <a:prstDash val="solid"/>
                    </a:ln>
                    <a:solidFill>
                      <a:srgbClr val="BF1128"/>
                    </a:solidFill>
                  </a:rPr>
                  <a:t> TECHNOLOGY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51A7099-8B09-4853-82EE-44AF4551CF64}"/>
                  </a:ext>
                </a:extLst>
              </p:cNvPr>
              <p:cNvSpPr/>
              <p:nvPr/>
            </p:nvSpPr>
            <p:spPr>
              <a:xfrm>
                <a:off x="3506206" y="3954619"/>
                <a:ext cx="894471" cy="16544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CanDown">
                  <a:avLst>
                    <a:gd name="adj" fmla="val 25775"/>
                  </a:avLst>
                </a:prstTxWarp>
                <a:spAutoFit/>
              </a:bodyPr>
              <a:lstStyle/>
              <a:p>
                <a:pPr algn="ctr"/>
                <a:r>
                  <a:rPr lang="en-US" sz="1100" b="1" cap="none" spc="0" dirty="0">
                    <a:ln w="3175">
                      <a:solidFill>
                        <a:schemeClr val="tx1"/>
                      </a:solidFill>
                      <a:prstDash val="solid"/>
                    </a:ln>
                    <a:solidFill>
                      <a:srgbClr val="BF6E35"/>
                    </a:solidFill>
                  </a:rPr>
                  <a:t>CONDENSED</a:t>
                </a:r>
              </a:p>
            </p:txBody>
          </p:sp>
        </p:grpSp>
        <p:sp>
          <p:nvSpPr>
            <p:cNvPr id="26" name="Text Box 307">
              <a:extLst>
                <a:ext uri="{FF2B5EF4-FFF2-40B4-BE49-F238E27FC236}">
                  <a16:creationId xmlns:a16="http://schemas.microsoft.com/office/drawing/2014/main" id="{BED87628-10F9-45CB-8BD5-420B9DA8A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9670" y="5598839"/>
              <a:ext cx="1729438" cy="821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prstTxWarp prst="textCanDown">
                <a:avLst>
                  <a:gd name="adj" fmla="val 20109"/>
                </a:avLst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alpha val="48000"/>
                    </a:srgbClr>
                  </a:solidFill>
                  <a:effectLst/>
                  <a:uLnTx/>
                  <a:uFillTx/>
                  <a:latin typeface="Calibri"/>
                  <a:cs typeface="Calibri"/>
                </a:rPr>
                <a:t>Enterprise Applications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D934F-2C94-4A25-B9F6-78C90CE8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1E8C5-C1E7-44A3-9E75-C781323D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4664790" cy="4920960"/>
          </a:xfrm>
        </p:spPr>
        <p:txBody>
          <a:bodyPr/>
          <a:lstStyle/>
          <a:p>
            <a:r>
              <a:rPr lang="en-US" dirty="0"/>
              <a:t>Some machine learning models:</a:t>
            </a:r>
          </a:p>
          <a:p>
            <a:pPr lvl="1"/>
            <a:r>
              <a:rPr lang="en-US" dirty="0"/>
              <a:t>May not simply result in a one-time recommendation or answer</a:t>
            </a:r>
          </a:p>
          <a:p>
            <a:pPr lvl="1"/>
            <a:r>
              <a:rPr lang="en-US" dirty="0"/>
              <a:t>May instead be a prototype for a new capability you will roll into:</a:t>
            </a:r>
          </a:p>
          <a:p>
            <a:pPr lvl="2"/>
            <a:r>
              <a:rPr lang="en-US" dirty="0"/>
              <a:t>The organization's website</a:t>
            </a:r>
          </a:p>
          <a:p>
            <a:pPr lvl="2"/>
            <a:r>
              <a:rPr lang="en-US" dirty="0"/>
              <a:t>A mobile app</a:t>
            </a:r>
          </a:p>
          <a:p>
            <a:pPr lvl="2"/>
            <a:r>
              <a:rPr lang="en-US" dirty="0"/>
              <a:t>Enterprise applications</a:t>
            </a:r>
          </a:p>
          <a:p>
            <a:r>
              <a:rPr lang="en-US" dirty="0"/>
              <a:t>In this case, you may need to:</a:t>
            </a:r>
          </a:p>
          <a:p>
            <a:pPr lvl="1"/>
            <a:r>
              <a:rPr lang="en-US" dirty="0"/>
              <a:t>Deploy the algorithm on a different software platform</a:t>
            </a:r>
          </a:p>
          <a:p>
            <a:pPr lvl="1"/>
            <a:r>
              <a:rPr lang="en-US" dirty="0"/>
              <a:t>Hand your prototype off to software developers for further development, testing, and maintenance over time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47CA9-703E-4CED-A68F-6F4D71E5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/>
          <a:lstStyle/>
          <a:p>
            <a:r>
              <a:rPr lang="en-US" dirty="0"/>
              <a:t>Put a Model into Production</a:t>
            </a:r>
          </a:p>
        </p:txBody>
      </p:sp>
    </p:spTree>
    <p:extLst>
      <p:ext uri="{BB962C8B-B14F-4D97-AF65-F5344CB8AC3E}">
        <p14:creationId xmlns:p14="http://schemas.microsoft.com/office/powerpoint/2010/main" val="186302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F7657-08E2-4925-B3CE-F214BD47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CF722-7BBA-4102-922A-D2E6C50E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7A5D8-7469-4D64-8217-A0A0F0D4D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software libraries commonly used for research or prototyping may not be optimized for production implementations.</a:t>
            </a:r>
          </a:p>
          <a:p>
            <a:pPr lvl="1"/>
            <a:r>
              <a:rPr lang="en-US" dirty="0"/>
              <a:t>Cloud services that don't use the same environment you used for your proof of concept</a:t>
            </a:r>
          </a:p>
          <a:p>
            <a:pPr lvl="1"/>
            <a:r>
              <a:rPr lang="en-US" dirty="0"/>
              <a:t>Support for multiple threads, multiple users</a:t>
            </a:r>
          </a:p>
          <a:p>
            <a:pPr lvl="1"/>
            <a:r>
              <a:rPr lang="en-US" dirty="0"/>
              <a:t>Support for other hardware, such as GPUs instead of CPUs</a:t>
            </a:r>
          </a:p>
          <a:p>
            <a:r>
              <a:rPr lang="en-US" dirty="0"/>
              <a:t>You may need to consider your initial work to be a prototype and be open to using more appropriate tools for production use. </a:t>
            </a:r>
          </a:p>
          <a:p>
            <a:r>
              <a:rPr lang="en-US" dirty="0"/>
              <a:t>Training and optimization workflow must be repeated when using a different implementation of an ML algorithm.</a:t>
            </a:r>
          </a:p>
          <a:p>
            <a:r>
              <a:rPr lang="en-US" dirty="0"/>
              <a:t>Prototype nonetheless will help to understand the </a:t>
            </a:r>
            <a:br>
              <a:rPr lang="en-US" dirty="0"/>
            </a:br>
            <a:r>
              <a:rPr lang="en-US" dirty="0"/>
              <a:t>problem and the expected outcomes.</a:t>
            </a:r>
          </a:p>
        </p:txBody>
      </p:sp>
    </p:spTree>
    <p:extLst>
      <p:ext uri="{BB962C8B-B14F-4D97-AF65-F5344CB8AC3E}">
        <p14:creationId xmlns:p14="http://schemas.microsoft.com/office/powerpoint/2010/main" val="280345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23A877-E97A-440C-862D-173C2061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B701E-9664-423B-9550-D00B01D4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2862072"/>
            <a:ext cx="8460150" cy="3360928"/>
          </a:xfrm>
        </p:spPr>
        <p:txBody>
          <a:bodyPr/>
          <a:lstStyle/>
          <a:p>
            <a:r>
              <a:rPr lang="en-US" dirty="0"/>
              <a:t>Functions by enabling data wrangling tasks to be chained together in series.</a:t>
            </a:r>
          </a:p>
          <a:p>
            <a:r>
              <a:rPr lang="en-US" dirty="0"/>
              <a:t>Supported by tools such as scikit-learn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r>
              <a:rPr lang="en-US" dirty="0"/>
              <a:t> utility.</a:t>
            </a:r>
          </a:p>
          <a:p>
            <a:r>
              <a:rPr lang="en-US" dirty="0"/>
              <a:t>Reduces tedium, saves time, and ensures process is done the same way each time.</a:t>
            </a:r>
          </a:p>
          <a:p>
            <a:r>
              <a:rPr lang="en-US" dirty="0"/>
              <a:t>Prevents errors such as leaking training data into the test set and missing data cleanup or transformation steps.</a:t>
            </a:r>
          </a:p>
          <a:p>
            <a:r>
              <a:rPr lang="en-US" dirty="0"/>
              <a:t>Improvements to workflow are written into automation scripts to ensure they'll be performed.</a:t>
            </a:r>
          </a:p>
          <a:p>
            <a:r>
              <a:rPr lang="en-US" dirty="0"/>
              <a:t>ML models used for ongoing, repeated business processes or applications should have an automated data pipeline.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C56AD4-E426-4D40-8FA9-AB82ED52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Automation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16CF4A-99B9-422B-8FE6-CB61D4AACF5C}"/>
              </a:ext>
            </a:extLst>
          </p:cNvPr>
          <p:cNvGrpSpPr/>
          <p:nvPr/>
        </p:nvGrpSpPr>
        <p:grpSpPr>
          <a:xfrm>
            <a:off x="-1" y="1303426"/>
            <a:ext cx="9135257" cy="1371796"/>
            <a:chOff x="-1" y="1511399"/>
            <a:chExt cx="9135257" cy="1371796"/>
          </a:xfrm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A3E992AB-5E9F-4604-B520-6F18A172D8E4}"/>
                </a:ext>
              </a:extLst>
            </p:cNvPr>
            <p:cNvSpPr/>
            <p:nvPr/>
          </p:nvSpPr>
          <p:spPr>
            <a:xfrm rot="5400000">
              <a:off x="353433" y="1369133"/>
              <a:ext cx="369317" cy="923783"/>
            </a:xfrm>
            <a:prstGeom prst="can">
              <a:avLst>
                <a:gd name="adj" fmla="val 53846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rgbClr val="B39FB1"/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algn="ctr" defTabSz="914400"/>
              <a:endParaRPr lang="en-US" sz="1600" b="1" kern="0" dirty="0">
                <a:latin typeface="Arial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4A15E42-78D3-4D56-B6BD-C85A91D8075D}"/>
                </a:ext>
              </a:extLst>
            </p:cNvPr>
            <p:cNvGrpSpPr/>
            <p:nvPr/>
          </p:nvGrpSpPr>
          <p:grpSpPr>
            <a:xfrm>
              <a:off x="763677" y="1602555"/>
              <a:ext cx="2073665" cy="469819"/>
              <a:chOff x="5867400" y="4874511"/>
              <a:chExt cx="2073665" cy="469819"/>
            </a:xfrm>
          </p:grpSpPr>
          <p:sp>
            <p:nvSpPr>
              <p:cNvPr id="46" name="Cylinder 45">
                <a:extLst>
                  <a:ext uri="{FF2B5EF4-FFF2-40B4-BE49-F238E27FC236}">
                    <a16:creationId xmlns:a16="http://schemas.microsoft.com/office/drawing/2014/main" id="{67CF1529-5547-40D2-BB02-3F7193CA71D2}"/>
                  </a:ext>
                </a:extLst>
              </p:cNvPr>
              <p:cNvSpPr/>
              <p:nvPr/>
            </p:nvSpPr>
            <p:spPr>
              <a:xfrm rot="5400000">
                <a:off x="5876277" y="4865634"/>
                <a:ext cx="461647" cy="479401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35000">
                    <a:schemeClr val="bg1">
                      <a:lumMod val="75000"/>
                    </a:schemeClr>
                  </a:gs>
                  <a:gs pos="0">
                    <a:srgbClr val="B39FB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en-US" sz="1600" b="1" kern="0" dirty="0">
                  <a:latin typeface="Arial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C2DD906-5AE8-4004-9860-EEB345210FBE}"/>
                  </a:ext>
                </a:extLst>
              </p:cNvPr>
              <p:cNvSpPr/>
              <p:nvPr/>
            </p:nvSpPr>
            <p:spPr>
              <a:xfrm>
                <a:off x="6115833" y="4882683"/>
                <a:ext cx="225006" cy="461647"/>
              </a:xfrm>
              <a:prstGeom prst="ellipse">
                <a:avLst/>
              </a:prstGeom>
              <a:gradFill flip="none" rotWithShape="1">
                <a:gsLst>
                  <a:gs pos="0">
                    <a:srgbClr val="EAEAEA"/>
                  </a:gs>
                  <a:gs pos="33000">
                    <a:srgbClr val="D8D8D8"/>
                  </a:gs>
                  <a:gs pos="72000">
                    <a:srgbClr val="B8ADB7"/>
                  </a:gs>
                </a:gsLst>
                <a:lin ang="540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116CF877-B86A-4B92-B543-CAE5E643536E}"/>
                  </a:ext>
                </a:extLst>
              </p:cNvPr>
              <p:cNvSpPr/>
              <p:nvPr/>
            </p:nvSpPr>
            <p:spPr>
              <a:xfrm rot="5400000">
                <a:off x="6871317" y="4220245"/>
                <a:ext cx="369317" cy="1770179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rgbClr val="B39FB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vert="vert270" rtlCol="0" anchor="ctr"/>
              <a:lstStyle/>
              <a:p>
                <a:pPr algn="ctr" defTabSz="914400"/>
                <a:endParaRPr lang="en-US" sz="1600" b="1" kern="0" dirty="0">
                  <a:latin typeface="Arial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2356301-B03C-4A56-BE70-8759F5AFA683}"/>
                  </a:ext>
                </a:extLst>
              </p:cNvPr>
              <p:cNvSpPr/>
              <p:nvPr/>
            </p:nvSpPr>
            <p:spPr>
              <a:xfrm>
                <a:off x="7774450" y="4966194"/>
                <a:ext cx="140493" cy="283253"/>
              </a:xfrm>
              <a:prstGeom prst="ellipse">
                <a:avLst/>
              </a:prstGeom>
              <a:gradFill flip="none" rotWithShape="1">
                <a:gsLst>
                  <a:gs pos="0">
                    <a:srgbClr val="CCCCCC"/>
                  </a:gs>
                  <a:gs pos="46000">
                    <a:srgbClr val="D8D8D8"/>
                  </a:gs>
                  <a:gs pos="100000">
                    <a:srgbClr val="94949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solidFill>
                  <a:srgbClr val="A6A6A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A6E9AAB-D888-4EA9-BE74-B8FDA1C71793}"/>
                </a:ext>
              </a:extLst>
            </p:cNvPr>
            <p:cNvGrpSpPr/>
            <p:nvPr/>
          </p:nvGrpSpPr>
          <p:grpSpPr>
            <a:xfrm>
              <a:off x="2394857" y="1600200"/>
              <a:ext cx="2073665" cy="469819"/>
              <a:chOff x="5867400" y="4874511"/>
              <a:chExt cx="2073665" cy="469819"/>
            </a:xfrm>
          </p:grpSpPr>
          <p:sp>
            <p:nvSpPr>
              <p:cNvPr id="42" name="Cylinder 41">
                <a:extLst>
                  <a:ext uri="{FF2B5EF4-FFF2-40B4-BE49-F238E27FC236}">
                    <a16:creationId xmlns:a16="http://schemas.microsoft.com/office/drawing/2014/main" id="{6B5DB1E8-0D61-4573-BDD1-DDF974727CE2}"/>
                  </a:ext>
                </a:extLst>
              </p:cNvPr>
              <p:cNvSpPr/>
              <p:nvPr/>
            </p:nvSpPr>
            <p:spPr>
              <a:xfrm rot="5400000">
                <a:off x="5876277" y="4865634"/>
                <a:ext cx="461647" cy="479401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35000">
                    <a:schemeClr val="bg1">
                      <a:lumMod val="75000"/>
                    </a:schemeClr>
                  </a:gs>
                  <a:gs pos="0">
                    <a:srgbClr val="B39FB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en-US" sz="1600" b="1" kern="0" dirty="0">
                  <a:latin typeface="Arial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68FBBB2-B09A-474B-BD63-1ACAC3D4B144}"/>
                  </a:ext>
                </a:extLst>
              </p:cNvPr>
              <p:cNvSpPr/>
              <p:nvPr/>
            </p:nvSpPr>
            <p:spPr>
              <a:xfrm>
                <a:off x="6115833" y="4882683"/>
                <a:ext cx="225006" cy="461647"/>
              </a:xfrm>
              <a:prstGeom prst="ellipse">
                <a:avLst/>
              </a:prstGeom>
              <a:gradFill flip="none" rotWithShape="1">
                <a:gsLst>
                  <a:gs pos="0">
                    <a:srgbClr val="EAEAEA"/>
                  </a:gs>
                  <a:gs pos="33000">
                    <a:srgbClr val="D8D8D8"/>
                  </a:gs>
                  <a:gs pos="72000">
                    <a:srgbClr val="B8ADB7"/>
                  </a:gs>
                </a:gsLst>
                <a:lin ang="540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4" name="Cylinder 43">
                <a:extLst>
                  <a:ext uri="{FF2B5EF4-FFF2-40B4-BE49-F238E27FC236}">
                    <a16:creationId xmlns:a16="http://schemas.microsoft.com/office/drawing/2014/main" id="{259B9CA6-7EF2-4C34-9B9C-F5E8C18C51D5}"/>
                  </a:ext>
                </a:extLst>
              </p:cNvPr>
              <p:cNvSpPr/>
              <p:nvPr/>
            </p:nvSpPr>
            <p:spPr>
              <a:xfrm rot="5400000">
                <a:off x="6871317" y="4220245"/>
                <a:ext cx="369317" cy="1770179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rgbClr val="B39FB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vert="vert270" rtlCol="0" anchor="ctr"/>
              <a:lstStyle/>
              <a:p>
                <a:pPr algn="ctr" defTabSz="914400"/>
                <a:endParaRPr lang="en-US" sz="1600" b="1" kern="0" dirty="0">
                  <a:latin typeface="Arial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D599E90-CECF-44ED-A47F-F8F9F4E4117C}"/>
                  </a:ext>
                </a:extLst>
              </p:cNvPr>
              <p:cNvSpPr/>
              <p:nvPr/>
            </p:nvSpPr>
            <p:spPr>
              <a:xfrm>
                <a:off x="7774450" y="4966194"/>
                <a:ext cx="140493" cy="283253"/>
              </a:xfrm>
              <a:prstGeom prst="ellipse">
                <a:avLst/>
              </a:prstGeom>
              <a:gradFill flip="none" rotWithShape="1">
                <a:gsLst>
                  <a:gs pos="0">
                    <a:srgbClr val="CCCCCC"/>
                  </a:gs>
                  <a:gs pos="46000">
                    <a:srgbClr val="D8D8D8"/>
                  </a:gs>
                  <a:gs pos="100000">
                    <a:srgbClr val="94949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solidFill>
                  <a:srgbClr val="A6A6A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8E5C9-1B7A-43BE-BD99-47F2397C1109}"/>
                </a:ext>
              </a:extLst>
            </p:cNvPr>
            <p:cNvGrpSpPr/>
            <p:nvPr/>
          </p:nvGrpSpPr>
          <p:grpSpPr>
            <a:xfrm>
              <a:off x="4200689" y="1600200"/>
              <a:ext cx="2488467" cy="469819"/>
              <a:chOff x="5867400" y="4874511"/>
              <a:chExt cx="2488467" cy="469819"/>
            </a:xfrm>
          </p:grpSpPr>
          <p:sp>
            <p:nvSpPr>
              <p:cNvPr id="39" name="Cylinder 38">
                <a:extLst>
                  <a:ext uri="{FF2B5EF4-FFF2-40B4-BE49-F238E27FC236}">
                    <a16:creationId xmlns:a16="http://schemas.microsoft.com/office/drawing/2014/main" id="{C3D4CF6E-BE25-4DB3-8A83-3ACD3A727A69}"/>
                  </a:ext>
                </a:extLst>
              </p:cNvPr>
              <p:cNvSpPr/>
              <p:nvPr/>
            </p:nvSpPr>
            <p:spPr>
              <a:xfrm rot="5400000">
                <a:off x="5876277" y="4865634"/>
                <a:ext cx="461647" cy="479401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35000">
                    <a:schemeClr val="bg1">
                      <a:lumMod val="75000"/>
                    </a:schemeClr>
                  </a:gs>
                  <a:gs pos="0">
                    <a:srgbClr val="B39FB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en-US" sz="1600" b="1" kern="0" dirty="0">
                  <a:latin typeface="Arial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A82BAF8-8E8B-404A-A30D-38F476456A95}"/>
                  </a:ext>
                </a:extLst>
              </p:cNvPr>
              <p:cNvSpPr/>
              <p:nvPr/>
            </p:nvSpPr>
            <p:spPr>
              <a:xfrm>
                <a:off x="6115833" y="4882683"/>
                <a:ext cx="225006" cy="461647"/>
              </a:xfrm>
              <a:prstGeom prst="ellipse">
                <a:avLst/>
              </a:prstGeom>
              <a:gradFill flip="none" rotWithShape="1">
                <a:gsLst>
                  <a:gs pos="0">
                    <a:srgbClr val="EAEAEA"/>
                  </a:gs>
                  <a:gs pos="33000">
                    <a:srgbClr val="D8D8D8"/>
                  </a:gs>
                  <a:gs pos="72000">
                    <a:srgbClr val="B8ADB7"/>
                  </a:gs>
                </a:gsLst>
                <a:lin ang="540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41" name="Cylinder 40">
                <a:extLst>
                  <a:ext uri="{FF2B5EF4-FFF2-40B4-BE49-F238E27FC236}">
                    <a16:creationId xmlns:a16="http://schemas.microsoft.com/office/drawing/2014/main" id="{5D238F7E-F37E-4A98-ADF7-6A9289DD2F7E}"/>
                  </a:ext>
                </a:extLst>
              </p:cNvPr>
              <p:cNvSpPr/>
              <p:nvPr/>
            </p:nvSpPr>
            <p:spPr>
              <a:xfrm rot="5400000">
                <a:off x="7078717" y="4012844"/>
                <a:ext cx="369317" cy="2184982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rgbClr val="B39FB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vert="vert270" rtlCol="0" anchor="ctr"/>
              <a:lstStyle/>
              <a:p>
                <a:pPr algn="ctr" defTabSz="914400"/>
                <a:endParaRPr lang="en-US" sz="1600" b="1" kern="0" dirty="0">
                  <a:latin typeface="Arial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50BE04-0289-4699-A50E-F469A9D07280}"/>
                </a:ext>
              </a:extLst>
            </p:cNvPr>
            <p:cNvGrpSpPr/>
            <p:nvPr/>
          </p:nvGrpSpPr>
          <p:grpSpPr>
            <a:xfrm>
              <a:off x="6428115" y="1600200"/>
              <a:ext cx="2073665" cy="469819"/>
              <a:chOff x="5867400" y="4874511"/>
              <a:chExt cx="2073665" cy="469819"/>
            </a:xfrm>
          </p:grpSpPr>
          <p:sp>
            <p:nvSpPr>
              <p:cNvPr id="35" name="Cylinder 34">
                <a:extLst>
                  <a:ext uri="{FF2B5EF4-FFF2-40B4-BE49-F238E27FC236}">
                    <a16:creationId xmlns:a16="http://schemas.microsoft.com/office/drawing/2014/main" id="{1D854044-68D6-45AD-8853-C8D02451566F}"/>
                  </a:ext>
                </a:extLst>
              </p:cNvPr>
              <p:cNvSpPr/>
              <p:nvPr/>
            </p:nvSpPr>
            <p:spPr>
              <a:xfrm rot="5400000">
                <a:off x="5876277" y="4865634"/>
                <a:ext cx="461647" cy="479401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35000">
                    <a:schemeClr val="bg1">
                      <a:lumMod val="75000"/>
                    </a:schemeClr>
                  </a:gs>
                  <a:gs pos="0">
                    <a:srgbClr val="B39FB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en-US" sz="1600" b="1" kern="0" dirty="0">
                  <a:latin typeface="Arial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3306922-B0B8-4038-86FC-96E0CB8F09F8}"/>
                  </a:ext>
                </a:extLst>
              </p:cNvPr>
              <p:cNvSpPr/>
              <p:nvPr/>
            </p:nvSpPr>
            <p:spPr>
              <a:xfrm>
                <a:off x="6115833" y="4882683"/>
                <a:ext cx="225006" cy="461647"/>
              </a:xfrm>
              <a:prstGeom prst="ellipse">
                <a:avLst/>
              </a:prstGeom>
              <a:gradFill flip="none" rotWithShape="1">
                <a:gsLst>
                  <a:gs pos="0">
                    <a:srgbClr val="EAEAEA"/>
                  </a:gs>
                  <a:gs pos="33000">
                    <a:srgbClr val="D8D8D8"/>
                  </a:gs>
                  <a:gs pos="72000">
                    <a:srgbClr val="B8ADB7"/>
                  </a:gs>
                </a:gsLst>
                <a:lin ang="540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7" name="Cylinder 36">
                <a:extLst>
                  <a:ext uri="{FF2B5EF4-FFF2-40B4-BE49-F238E27FC236}">
                    <a16:creationId xmlns:a16="http://schemas.microsoft.com/office/drawing/2014/main" id="{D3227331-A5F6-4E16-AC30-D561937EE661}"/>
                  </a:ext>
                </a:extLst>
              </p:cNvPr>
              <p:cNvSpPr/>
              <p:nvPr/>
            </p:nvSpPr>
            <p:spPr>
              <a:xfrm rot="5400000">
                <a:off x="6871317" y="4220245"/>
                <a:ext cx="369317" cy="1770179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rgbClr val="B39FB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vert="vert270" rtlCol="0" anchor="ctr"/>
              <a:lstStyle/>
              <a:p>
                <a:pPr algn="ctr" defTabSz="914400"/>
                <a:endParaRPr lang="en-US" sz="1600" b="1" kern="0" dirty="0">
                  <a:latin typeface="Arial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974A15A-BBFD-4C6F-A863-22EC2AAB81CA}"/>
                  </a:ext>
                </a:extLst>
              </p:cNvPr>
              <p:cNvSpPr/>
              <p:nvPr/>
            </p:nvSpPr>
            <p:spPr>
              <a:xfrm>
                <a:off x="7774450" y="4966194"/>
                <a:ext cx="140493" cy="283253"/>
              </a:xfrm>
              <a:prstGeom prst="ellipse">
                <a:avLst/>
              </a:prstGeom>
              <a:gradFill flip="none" rotWithShape="1">
                <a:gsLst>
                  <a:gs pos="0">
                    <a:srgbClr val="CCCCCC"/>
                  </a:gs>
                  <a:gs pos="46000">
                    <a:srgbClr val="D8D8D8"/>
                  </a:gs>
                  <a:gs pos="100000">
                    <a:srgbClr val="94949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solidFill>
                  <a:srgbClr val="A6A6A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A74F31-7C58-4DD5-983F-442AA86F9F60}"/>
                </a:ext>
              </a:extLst>
            </p:cNvPr>
            <p:cNvGrpSpPr/>
            <p:nvPr/>
          </p:nvGrpSpPr>
          <p:grpSpPr>
            <a:xfrm>
              <a:off x="1699076" y="1957862"/>
              <a:ext cx="231021" cy="673038"/>
              <a:chOff x="856775" y="1841562"/>
              <a:chExt cx="373537" cy="1088231"/>
            </a:xfrm>
          </p:grpSpPr>
          <p:sp>
            <p:nvSpPr>
              <p:cNvPr id="33" name="Cylinder 32">
                <a:extLst>
                  <a:ext uri="{FF2B5EF4-FFF2-40B4-BE49-F238E27FC236}">
                    <a16:creationId xmlns:a16="http://schemas.microsoft.com/office/drawing/2014/main" id="{D0E4080C-F674-4FB3-9DDC-4F4AF736D468}"/>
                  </a:ext>
                </a:extLst>
              </p:cNvPr>
              <p:cNvSpPr/>
              <p:nvPr/>
            </p:nvSpPr>
            <p:spPr>
              <a:xfrm rot="10800000">
                <a:off x="860995" y="1851575"/>
                <a:ext cx="369317" cy="1078218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59466A-6228-4A52-8A26-DB8FE3D78287}"/>
                  </a:ext>
                </a:extLst>
              </p:cNvPr>
              <p:cNvSpPr/>
              <p:nvPr/>
            </p:nvSpPr>
            <p:spPr>
              <a:xfrm>
                <a:off x="856775" y="1841562"/>
                <a:ext cx="370891" cy="105737"/>
              </a:xfrm>
              <a:custGeom>
                <a:avLst/>
                <a:gdLst>
                  <a:gd name="connsiteX0" fmla="*/ 188211 w 376422"/>
                  <a:gd name="connsiteY0" fmla="*/ 0 h 97101"/>
                  <a:gd name="connsiteX1" fmla="*/ 376422 w 376422"/>
                  <a:gd name="connsiteY1" fmla="*/ 75855 h 97101"/>
                  <a:gd name="connsiteX2" fmla="*/ 369999 w 376422"/>
                  <a:gd name="connsiteY2" fmla="*/ 88677 h 97101"/>
                  <a:gd name="connsiteX3" fmla="*/ 365852 w 376422"/>
                  <a:gd name="connsiteY3" fmla="*/ 80397 h 97101"/>
                  <a:gd name="connsiteX4" fmla="*/ 192431 w 376422"/>
                  <a:gd name="connsiteY4" fmla="*/ 34068 h 97101"/>
                  <a:gd name="connsiteX5" fmla="*/ 19011 w 376422"/>
                  <a:gd name="connsiteY5" fmla="*/ 80397 h 97101"/>
                  <a:gd name="connsiteX6" fmla="*/ 10643 w 376422"/>
                  <a:gd name="connsiteY6" fmla="*/ 97101 h 97101"/>
                  <a:gd name="connsiteX7" fmla="*/ 0 w 376422"/>
                  <a:gd name="connsiteY7" fmla="*/ 75855 h 97101"/>
                  <a:gd name="connsiteX8" fmla="*/ 188211 w 376422"/>
                  <a:gd name="connsiteY8" fmla="*/ 0 h 9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6422" h="97101">
                    <a:moveTo>
                      <a:pt x="188211" y="0"/>
                    </a:moveTo>
                    <a:cubicBezTo>
                      <a:pt x="292157" y="0"/>
                      <a:pt x="376422" y="33961"/>
                      <a:pt x="376422" y="75855"/>
                    </a:cubicBezTo>
                    <a:lnTo>
                      <a:pt x="369999" y="88677"/>
                    </a:lnTo>
                    <a:lnTo>
                      <a:pt x="365852" y="80397"/>
                    </a:lnTo>
                    <a:cubicBezTo>
                      <a:pt x="337280" y="53171"/>
                      <a:pt x="270391" y="34068"/>
                      <a:pt x="192431" y="34068"/>
                    </a:cubicBezTo>
                    <a:cubicBezTo>
                      <a:pt x="114472" y="34068"/>
                      <a:pt x="47583" y="53171"/>
                      <a:pt x="19011" y="80397"/>
                    </a:cubicBezTo>
                    <a:lnTo>
                      <a:pt x="10643" y="97101"/>
                    </a:lnTo>
                    <a:lnTo>
                      <a:pt x="0" y="75855"/>
                    </a:lnTo>
                    <a:cubicBezTo>
                      <a:pt x="0" y="33961"/>
                      <a:pt x="84265" y="0"/>
                      <a:pt x="188211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EFEF"/>
                  </a:gs>
                  <a:gs pos="50000">
                    <a:srgbClr val="C0C0C0"/>
                  </a:gs>
                  <a:gs pos="0">
                    <a:srgbClr val="D8D8D8"/>
                  </a:gs>
                </a:gsLst>
                <a:lin ang="10800000" scaled="1"/>
              </a:gra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2BD67E-9CCA-4D52-A63D-F5FF06F0EE98}"/>
                </a:ext>
              </a:extLst>
            </p:cNvPr>
            <p:cNvGrpSpPr/>
            <p:nvPr/>
          </p:nvGrpSpPr>
          <p:grpSpPr>
            <a:xfrm>
              <a:off x="3403760" y="1957862"/>
              <a:ext cx="231021" cy="673038"/>
              <a:chOff x="856775" y="1841562"/>
              <a:chExt cx="373537" cy="1088231"/>
            </a:xfrm>
          </p:grpSpPr>
          <p:sp>
            <p:nvSpPr>
              <p:cNvPr id="31" name="Cylinder 30">
                <a:extLst>
                  <a:ext uri="{FF2B5EF4-FFF2-40B4-BE49-F238E27FC236}">
                    <a16:creationId xmlns:a16="http://schemas.microsoft.com/office/drawing/2014/main" id="{C313577D-7393-4E23-BB9E-B255B7844541}"/>
                  </a:ext>
                </a:extLst>
              </p:cNvPr>
              <p:cNvSpPr/>
              <p:nvPr/>
            </p:nvSpPr>
            <p:spPr>
              <a:xfrm rot="10800000">
                <a:off x="860995" y="1851575"/>
                <a:ext cx="369317" cy="1078218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D967B3C-CF64-4AB2-BA52-4C8F95EAC8A4}"/>
                  </a:ext>
                </a:extLst>
              </p:cNvPr>
              <p:cNvSpPr/>
              <p:nvPr/>
            </p:nvSpPr>
            <p:spPr>
              <a:xfrm>
                <a:off x="856775" y="1841562"/>
                <a:ext cx="370891" cy="105737"/>
              </a:xfrm>
              <a:custGeom>
                <a:avLst/>
                <a:gdLst>
                  <a:gd name="connsiteX0" fmla="*/ 188211 w 376422"/>
                  <a:gd name="connsiteY0" fmla="*/ 0 h 97101"/>
                  <a:gd name="connsiteX1" fmla="*/ 376422 w 376422"/>
                  <a:gd name="connsiteY1" fmla="*/ 75855 h 97101"/>
                  <a:gd name="connsiteX2" fmla="*/ 369999 w 376422"/>
                  <a:gd name="connsiteY2" fmla="*/ 88677 h 97101"/>
                  <a:gd name="connsiteX3" fmla="*/ 365852 w 376422"/>
                  <a:gd name="connsiteY3" fmla="*/ 80397 h 97101"/>
                  <a:gd name="connsiteX4" fmla="*/ 192431 w 376422"/>
                  <a:gd name="connsiteY4" fmla="*/ 34068 h 97101"/>
                  <a:gd name="connsiteX5" fmla="*/ 19011 w 376422"/>
                  <a:gd name="connsiteY5" fmla="*/ 80397 h 97101"/>
                  <a:gd name="connsiteX6" fmla="*/ 10643 w 376422"/>
                  <a:gd name="connsiteY6" fmla="*/ 97101 h 97101"/>
                  <a:gd name="connsiteX7" fmla="*/ 0 w 376422"/>
                  <a:gd name="connsiteY7" fmla="*/ 75855 h 97101"/>
                  <a:gd name="connsiteX8" fmla="*/ 188211 w 376422"/>
                  <a:gd name="connsiteY8" fmla="*/ 0 h 9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6422" h="97101">
                    <a:moveTo>
                      <a:pt x="188211" y="0"/>
                    </a:moveTo>
                    <a:cubicBezTo>
                      <a:pt x="292157" y="0"/>
                      <a:pt x="376422" y="33961"/>
                      <a:pt x="376422" y="75855"/>
                    </a:cubicBezTo>
                    <a:lnTo>
                      <a:pt x="369999" y="88677"/>
                    </a:lnTo>
                    <a:lnTo>
                      <a:pt x="365852" y="80397"/>
                    </a:lnTo>
                    <a:cubicBezTo>
                      <a:pt x="337280" y="53171"/>
                      <a:pt x="270391" y="34068"/>
                      <a:pt x="192431" y="34068"/>
                    </a:cubicBezTo>
                    <a:cubicBezTo>
                      <a:pt x="114472" y="34068"/>
                      <a:pt x="47583" y="53171"/>
                      <a:pt x="19011" y="80397"/>
                    </a:cubicBezTo>
                    <a:lnTo>
                      <a:pt x="10643" y="97101"/>
                    </a:lnTo>
                    <a:lnTo>
                      <a:pt x="0" y="75855"/>
                    </a:lnTo>
                    <a:cubicBezTo>
                      <a:pt x="0" y="33961"/>
                      <a:pt x="84265" y="0"/>
                      <a:pt x="188211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EFEF"/>
                  </a:gs>
                  <a:gs pos="50000">
                    <a:srgbClr val="C0C0C0"/>
                  </a:gs>
                  <a:gs pos="0">
                    <a:srgbClr val="D8D8D8"/>
                  </a:gs>
                </a:gsLst>
                <a:lin ang="10800000" scaled="1"/>
              </a:gra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CFE11B-2146-42AA-817B-ED17F0F81AF5}"/>
                </a:ext>
              </a:extLst>
            </p:cNvPr>
            <p:cNvGrpSpPr/>
            <p:nvPr/>
          </p:nvGrpSpPr>
          <p:grpSpPr>
            <a:xfrm>
              <a:off x="5435172" y="1957862"/>
              <a:ext cx="231021" cy="673038"/>
              <a:chOff x="856775" y="1841562"/>
              <a:chExt cx="373537" cy="1088231"/>
            </a:xfrm>
          </p:grpSpPr>
          <p:sp>
            <p:nvSpPr>
              <p:cNvPr id="29" name="Cylinder 28">
                <a:extLst>
                  <a:ext uri="{FF2B5EF4-FFF2-40B4-BE49-F238E27FC236}">
                    <a16:creationId xmlns:a16="http://schemas.microsoft.com/office/drawing/2014/main" id="{98CFC667-8F31-4843-B153-99C40634ECE8}"/>
                  </a:ext>
                </a:extLst>
              </p:cNvPr>
              <p:cNvSpPr/>
              <p:nvPr/>
            </p:nvSpPr>
            <p:spPr>
              <a:xfrm rot="10800000">
                <a:off x="860995" y="1851575"/>
                <a:ext cx="369317" cy="1078218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60CD9F3-7634-41B4-B93E-C9B820FD3111}"/>
                  </a:ext>
                </a:extLst>
              </p:cNvPr>
              <p:cNvSpPr/>
              <p:nvPr/>
            </p:nvSpPr>
            <p:spPr>
              <a:xfrm>
                <a:off x="856775" y="1841562"/>
                <a:ext cx="370891" cy="105737"/>
              </a:xfrm>
              <a:custGeom>
                <a:avLst/>
                <a:gdLst>
                  <a:gd name="connsiteX0" fmla="*/ 188211 w 376422"/>
                  <a:gd name="connsiteY0" fmla="*/ 0 h 97101"/>
                  <a:gd name="connsiteX1" fmla="*/ 376422 w 376422"/>
                  <a:gd name="connsiteY1" fmla="*/ 75855 h 97101"/>
                  <a:gd name="connsiteX2" fmla="*/ 369999 w 376422"/>
                  <a:gd name="connsiteY2" fmla="*/ 88677 h 97101"/>
                  <a:gd name="connsiteX3" fmla="*/ 365852 w 376422"/>
                  <a:gd name="connsiteY3" fmla="*/ 80397 h 97101"/>
                  <a:gd name="connsiteX4" fmla="*/ 192431 w 376422"/>
                  <a:gd name="connsiteY4" fmla="*/ 34068 h 97101"/>
                  <a:gd name="connsiteX5" fmla="*/ 19011 w 376422"/>
                  <a:gd name="connsiteY5" fmla="*/ 80397 h 97101"/>
                  <a:gd name="connsiteX6" fmla="*/ 10643 w 376422"/>
                  <a:gd name="connsiteY6" fmla="*/ 97101 h 97101"/>
                  <a:gd name="connsiteX7" fmla="*/ 0 w 376422"/>
                  <a:gd name="connsiteY7" fmla="*/ 75855 h 97101"/>
                  <a:gd name="connsiteX8" fmla="*/ 188211 w 376422"/>
                  <a:gd name="connsiteY8" fmla="*/ 0 h 9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6422" h="97101">
                    <a:moveTo>
                      <a:pt x="188211" y="0"/>
                    </a:moveTo>
                    <a:cubicBezTo>
                      <a:pt x="292157" y="0"/>
                      <a:pt x="376422" y="33961"/>
                      <a:pt x="376422" y="75855"/>
                    </a:cubicBezTo>
                    <a:lnTo>
                      <a:pt x="369999" y="88677"/>
                    </a:lnTo>
                    <a:lnTo>
                      <a:pt x="365852" y="80397"/>
                    </a:lnTo>
                    <a:cubicBezTo>
                      <a:pt x="337280" y="53171"/>
                      <a:pt x="270391" y="34068"/>
                      <a:pt x="192431" y="34068"/>
                    </a:cubicBezTo>
                    <a:cubicBezTo>
                      <a:pt x="114472" y="34068"/>
                      <a:pt x="47583" y="53171"/>
                      <a:pt x="19011" y="80397"/>
                    </a:cubicBezTo>
                    <a:lnTo>
                      <a:pt x="10643" y="97101"/>
                    </a:lnTo>
                    <a:lnTo>
                      <a:pt x="0" y="75855"/>
                    </a:lnTo>
                    <a:cubicBezTo>
                      <a:pt x="0" y="33961"/>
                      <a:pt x="84265" y="0"/>
                      <a:pt x="188211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EFEF"/>
                  </a:gs>
                  <a:gs pos="50000">
                    <a:srgbClr val="C0C0C0"/>
                  </a:gs>
                  <a:gs pos="0">
                    <a:srgbClr val="D8D8D8"/>
                  </a:gs>
                </a:gsLst>
                <a:lin ang="10800000" scaled="1"/>
              </a:gra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BBCA5F3-2220-480B-A964-5EB85961D522}"/>
                </a:ext>
              </a:extLst>
            </p:cNvPr>
            <p:cNvGrpSpPr/>
            <p:nvPr/>
          </p:nvGrpSpPr>
          <p:grpSpPr>
            <a:xfrm>
              <a:off x="7361777" y="1957862"/>
              <a:ext cx="231021" cy="673038"/>
              <a:chOff x="856775" y="1841562"/>
              <a:chExt cx="373537" cy="1088231"/>
            </a:xfrm>
          </p:grpSpPr>
          <p:sp>
            <p:nvSpPr>
              <p:cNvPr id="27" name="Cylinder 26">
                <a:extLst>
                  <a:ext uri="{FF2B5EF4-FFF2-40B4-BE49-F238E27FC236}">
                    <a16:creationId xmlns:a16="http://schemas.microsoft.com/office/drawing/2014/main" id="{00794514-C52B-4B51-8AB0-43BA35DE53D8}"/>
                  </a:ext>
                </a:extLst>
              </p:cNvPr>
              <p:cNvSpPr/>
              <p:nvPr/>
            </p:nvSpPr>
            <p:spPr>
              <a:xfrm rot="10800000">
                <a:off x="860995" y="1851575"/>
                <a:ext cx="369317" cy="1078218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6C3F527-A1EB-4D1B-BE5D-38C4C1F03BC7}"/>
                  </a:ext>
                </a:extLst>
              </p:cNvPr>
              <p:cNvSpPr/>
              <p:nvPr/>
            </p:nvSpPr>
            <p:spPr>
              <a:xfrm>
                <a:off x="856775" y="1841562"/>
                <a:ext cx="370891" cy="105737"/>
              </a:xfrm>
              <a:custGeom>
                <a:avLst/>
                <a:gdLst>
                  <a:gd name="connsiteX0" fmla="*/ 188211 w 376422"/>
                  <a:gd name="connsiteY0" fmla="*/ 0 h 97101"/>
                  <a:gd name="connsiteX1" fmla="*/ 376422 w 376422"/>
                  <a:gd name="connsiteY1" fmla="*/ 75855 h 97101"/>
                  <a:gd name="connsiteX2" fmla="*/ 369999 w 376422"/>
                  <a:gd name="connsiteY2" fmla="*/ 88677 h 97101"/>
                  <a:gd name="connsiteX3" fmla="*/ 365852 w 376422"/>
                  <a:gd name="connsiteY3" fmla="*/ 80397 h 97101"/>
                  <a:gd name="connsiteX4" fmla="*/ 192431 w 376422"/>
                  <a:gd name="connsiteY4" fmla="*/ 34068 h 97101"/>
                  <a:gd name="connsiteX5" fmla="*/ 19011 w 376422"/>
                  <a:gd name="connsiteY5" fmla="*/ 80397 h 97101"/>
                  <a:gd name="connsiteX6" fmla="*/ 10643 w 376422"/>
                  <a:gd name="connsiteY6" fmla="*/ 97101 h 97101"/>
                  <a:gd name="connsiteX7" fmla="*/ 0 w 376422"/>
                  <a:gd name="connsiteY7" fmla="*/ 75855 h 97101"/>
                  <a:gd name="connsiteX8" fmla="*/ 188211 w 376422"/>
                  <a:gd name="connsiteY8" fmla="*/ 0 h 9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6422" h="97101">
                    <a:moveTo>
                      <a:pt x="188211" y="0"/>
                    </a:moveTo>
                    <a:cubicBezTo>
                      <a:pt x="292157" y="0"/>
                      <a:pt x="376422" y="33961"/>
                      <a:pt x="376422" y="75855"/>
                    </a:cubicBezTo>
                    <a:lnTo>
                      <a:pt x="369999" y="88677"/>
                    </a:lnTo>
                    <a:lnTo>
                      <a:pt x="365852" y="80397"/>
                    </a:lnTo>
                    <a:cubicBezTo>
                      <a:pt x="337280" y="53171"/>
                      <a:pt x="270391" y="34068"/>
                      <a:pt x="192431" y="34068"/>
                    </a:cubicBezTo>
                    <a:cubicBezTo>
                      <a:pt x="114472" y="34068"/>
                      <a:pt x="47583" y="53171"/>
                      <a:pt x="19011" y="80397"/>
                    </a:cubicBezTo>
                    <a:lnTo>
                      <a:pt x="10643" y="97101"/>
                    </a:lnTo>
                    <a:lnTo>
                      <a:pt x="0" y="75855"/>
                    </a:lnTo>
                    <a:cubicBezTo>
                      <a:pt x="0" y="33961"/>
                      <a:pt x="84265" y="0"/>
                      <a:pt x="188211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EFEF"/>
                  </a:gs>
                  <a:gs pos="50000">
                    <a:srgbClr val="C0C0C0"/>
                  </a:gs>
                  <a:gs pos="0">
                    <a:srgbClr val="D8D8D8"/>
                  </a:gs>
                </a:gsLst>
                <a:lin ang="10800000" scaled="1"/>
              </a:gra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B99730-DBE4-4523-9ADF-08D888131DE2}"/>
                </a:ext>
              </a:extLst>
            </p:cNvPr>
            <p:cNvGrpSpPr/>
            <p:nvPr/>
          </p:nvGrpSpPr>
          <p:grpSpPr>
            <a:xfrm>
              <a:off x="8156259" y="1600200"/>
              <a:ext cx="960616" cy="469819"/>
              <a:chOff x="5867400" y="4874511"/>
              <a:chExt cx="960616" cy="469819"/>
            </a:xfrm>
          </p:grpSpPr>
          <p:sp>
            <p:nvSpPr>
              <p:cNvPr id="24" name="Cylinder 23">
                <a:extLst>
                  <a:ext uri="{FF2B5EF4-FFF2-40B4-BE49-F238E27FC236}">
                    <a16:creationId xmlns:a16="http://schemas.microsoft.com/office/drawing/2014/main" id="{5552696C-688B-4384-A9B5-8AF28C2D668E}"/>
                  </a:ext>
                </a:extLst>
              </p:cNvPr>
              <p:cNvSpPr/>
              <p:nvPr/>
            </p:nvSpPr>
            <p:spPr>
              <a:xfrm rot="5400000">
                <a:off x="5876277" y="4865634"/>
                <a:ext cx="461647" cy="479401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35000">
                    <a:schemeClr val="bg1">
                      <a:lumMod val="75000"/>
                    </a:schemeClr>
                  </a:gs>
                  <a:gs pos="0">
                    <a:srgbClr val="B39FB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en-US" sz="1600" b="1" kern="0" dirty="0">
                  <a:latin typeface="Arial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0E28DDC-B0D3-4C8E-94C0-EE974133F241}"/>
                  </a:ext>
                </a:extLst>
              </p:cNvPr>
              <p:cNvSpPr/>
              <p:nvPr/>
            </p:nvSpPr>
            <p:spPr>
              <a:xfrm>
                <a:off x="6115833" y="4882683"/>
                <a:ext cx="225006" cy="461647"/>
              </a:xfrm>
              <a:prstGeom prst="ellipse">
                <a:avLst/>
              </a:prstGeom>
              <a:gradFill flip="none" rotWithShape="1">
                <a:gsLst>
                  <a:gs pos="0">
                    <a:srgbClr val="EAEAEA"/>
                  </a:gs>
                  <a:gs pos="33000">
                    <a:srgbClr val="D8D8D8"/>
                  </a:gs>
                  <a:gs pos="72000">
                    <a:srgbClr val="B8ADB7"/>
                  </a:gs>
                </a:gsLst>
                <a:lin ang="540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100" b="1" kern="0" dirty="0">
                  <a:solidFill>
                    <a:srgbClr val="FF0000"/>
                  </a:solidFill>
                  <a:latin typeface="Arial"/>
                </a:endParaRPr>
              </a:p>
            </p:txBody>
          </p:sp>
          <p:sp>
            <p:nvSpPr>
              <p:cNvPr id="26" name="Cylinder 25">
                <a:extLst>
                  <a:ext uri="{FF2B5EF4-FFF2-40B4-BE49-F238E27FC236}">
                    <a16:creationId xmlns:a16="http://schemas.microsoft.com/office/drawing/2014/main" id="{28F17BE6-3457-4F6D-B923-2FB2FC0A20EB}"/>
                  </a:ext>
                </a:extLst>
              </p:cNvPr>
              <p:cNvSpPr/>
              <p:nvPr/>
            </p:nvSpPr>
            <p:spPr>
              <a:xfrm rot="5400000">
                <a:off x="6314792" y="4776770"/>
                <a:ext cx="369317" cy="657130"/>
              </a:xfrm>
              <a:prstGeom prst="can">
                <a:avLst>
                  <a:gd name="adj" fmla="val 53846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rgbClr val="B39FB1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txBody>
              <a:bodyPr vert="vert270" rtlCol="0" anchor="ctr"/>
              <a:lstStyle/>
              <a:p>
                <a:pPr algn="ctr" defTabSz="914400"/>
                <a:endParaRPr lang="en-US" sz="1600" b="1" kern="0" dirty="0">
                  <a:latin typeface="Arial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7BD170-0C7E-4647-8BF5-59094A73D264}"/>
                </a:ext>
              </a:extLst>
            </p:cNvPr>
            <p:cNvSpPr/>
            <p:nvPr/>
          </p:nvSpPr>
          <p:spPr>
            <a:xfrm>
              <a:off x="-1" y="1524000"/>
              <a:ext cx="372646" cy="66684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2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32C64E7-63F9-46B8-933B-27E47238ADD4}"/>
                </a:ext>
              </a:extLst>
            </p:cNvPr>
            <p:cNvSpPr/>
            <p:nvPr/>
          </p:nvSpPr>
          <p:spPr>
            <a:xfrm flipH="1">
              <a:off x="8724091" y="1511399"/>
              <a:ext cx="411165" cy="66684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2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EF4A52-8754-458E-8DCF-36B3427890DE}"/>
                </a:ext>
              </a:extLst>
            </p:cNvPr>
            <p:cNvSpPr/>
            <p:nvPr/>
          </p:nvSpPr>
          <p:spPr>
            <a:xfrm>
              <a:off x="2892331" y="2458732"/>
              <a:ext cx="1252241" cy="424463"/>
            </a:xfrm>
            <a:prstGeom prst="roundRect">
              <a:avLst>
                <a:gd name="adj" fmla="val 5233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rgbClr val="A6A6A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100" b="1" kern="0" dirty="0">
                  <a:latin typeface="Arial"/>
                </a:rPr>
                <a:t>Aggregate &amp; Clean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359CD8D-10AD-458E-87E9-006CA736C1C2}"/>
                </a:ext>
              </a:extLst>
            </p:cNvPr>
            <p:cNvSpPr/>
            <p:nvPr/>
          </p:nvSpPr>
          <p:spPr>
            <a:xfrm>
              <a:off x="1192625" y="2458732"/>
              <a:ext cx="1252241" cy="424463"/>
            </a:xfrm>
            <a:prstGeom prst="roundRect">
              <a:avLst>
                <a:gd name="adj" fmla="val 5233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rgbClr val="A6A6A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100" b="1" kern="0" dirty="0">
                  <a:latin typeface="Arial"/>
                </a:rPr>
                <a:t>Collect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B3A012-B105-4DCA-8BD8-E8AB99725199}"/>
                </a:ext>
              </a:extLst>
            </p:cNvPr>
            <p:cNvSpPr/>
            <p:nvPr/>
          </p:nvSpPr>
          <p:spPr>
            <a:xfrm>
              <a:off x="4923743" y="2458732"/>
              <a:ext cx="1252241" cy="424463"/>
            </a:xfrm>
            <a:prstGeom prst="roundRect">
              <a:avLst>
                <a:gd name="adj" fmla="val 5233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rgbClr val="A6A6A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100" b="1" kern="0" dirty="0">
                  <a:latin typeface="Arial"/>
                </a:rPr>
                <a:t>Incorporate Into Models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B9906B5-AB39-4BEF-9BD1-0406777B95F3}"/>
                </a:ext>
              </a:extLst>
            </p:cNvPr>
            <p:cNvSpPr/>
            <p:nvPr/>
          </p:nvSpPr>
          <p:spPr>
            <a:xfrm>
              <a:off x="6850348" y="2458732"/>
              <a:ext cx="1252241" cy="424463"/>
            </a:xfrm>
            <a:prstGeom prst="roundRect">
              <a:avLst>
                <a:gd name="adj" fmla="val 5233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rgbClr val="A6A6A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100" b="1" kern="0" dirty="0">
                  <a:latin typeface="Arial"/>
                </a:rPr>
                <a:t>Deploy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637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2985C-435B-465C-8257-03139AED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B8779-6CA5-4509-ADCC-4EEE64904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CACE principle—changing anything changes everything.</a:t>
            </a:r>
          </a:p>
          <a:p>
            <a:r>
              <a:rPr lang="en-US" dirty="0"/>
              <a:t>Concept drift</a:t>
            </a:r>
          </a:p>
          <a:p>
            <a:pPr lvl="1"/>
            <a:r>
              <a:rPr lang="en-US" dirty="0"/>
              <a:t>May happen subtly, with insignificant changes from one batch of data to the next. </a:t>
            </a:r>
          </a:p>
          <a:p>
            <a:pPr lvl="1"/>
            <a:r>
              <a:rPr lang="en-US" dirty="0"/>
              <a:t>Over time, changes may be significant.</a:t>
            </a:r>
          </a:p>
          <a:p>
            <a:pPr lvl="1"/>
            <a:r>
              <a:rPr lang="en-US" dirty="0"/>
              <a:t>May reduce the model's ability to perform effectively.</a:t>
            </a:r>
          </a:p>
          <a:p>
            <a:r>
              <a:rPr lang="en-US" dirty="0"/>
              <a:t>Changes in software</a:t>
            </a:r>
          </a:p>
          <a:p>
            <a:pPr lvl="1"/>
            <a:r>
              <a:rPr lang="en-US" dirty="0"/>
              <a:t>Third-party software libraries are used for data pipelines and machine learning algorithms.</a:t>
            </a:r>
          </a:p>
          <a:p>
            <a:pPr lvl="1"/>
            <a:r>
              <a:rPr lang="en-US" dirty="0"/>
              <a:t>When libraries are updated, they may change the model's performance.</a:t>
            </a:r>
          </a:p>
          <a:p>
            <a:r>
              <a:rPr lang="en-US" dirty="0"/>
              <a:t>It may be necessary to periodically retrain the model and test it to ensure the model still performs as required.</a:t>
            </a:r>
          </a:p>
          <a:p>
            <a:r>
              <a:rPr lang="en-US" dirty="0"/>
              <a:t>Aspects of this can be automated.</a:t>
            </a:r>
          </a:p>
          <a:p>
            <a:pPr lvl="1"/>
            <a:r>
              <a:rPr lang="en-US" dirty="0"/>
              <a:t>Automated monitoring and testing tools to track the model's performance over time and raise alarms if skill drops below a minimum level. </a:t>
            </a:r>
          </a:p>
          <a:p>
            <a:pPr lvl="1"/>
            <a:r>
              <a:rPr lang="en-US" dirty="0"/>
              <a:t>Some models can be configured for online learning, updating themselves periodically.</a:t>
            </a:r>
          </a:p>
          <a:p>
            <a:r>
              <a:rPr lang="en-US" dirty="0"/>
              <a:t>When setting up self-updating models, consider using a separate "staged" environment, pushing the model out to production only after you have thoroughly verified it.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8DC07D-09AF-40F7-8168-29203770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178446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cell phone&#10;&#10;Description automatically generated">
            <a:extLst>
              <a:ext uri="{FF2B5EF4-FFF2-40B4-BE49-F238E27FC236}">
                <a16:creationId xmlns:a16="http://schemas.microsoft.com/office/drawing/2014/main" id="{34CCFC42-8FD9-4AD2-8B34-34041A3C0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7"/>
          <a:stretch/>
        </p:blipFill>
        <p:spPr>
          <a:xfrm>
            <a:off x="5402382" y="3979333"/>
            <a:ext cx="3399693" cy="287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E00AE-B027-4E2F-9B72-87CFE7DF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A225-A1DB-4C02-AA76-9B3D4CC5B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APIs</a:t>
            </a:r>
          </a:p>
          <a:p>
            <a:pPr lvl="1"/>
            <a:r>
              <a:rPr lang="en-US" dirty="0"/>
              <a:t>Application programming interfaces</a:t>
            </a:r>
          </a:p>
          <a:p>
            <a:pPr lvl="1"/>
            <a:r>
              <a:rPr lang="en-US" dirty="0"/>
              <a:t>Are provided for Android, iOS, Windows, Linux, and numerous other operating systems</a:t>
            </a:r>
          </a:p>
          <a:p>
            <a:pPr lvl="1"/>
            <a:r>
              <a:rPr lang="en-US" dirty="0"/>
              <a:t>Enable applications to perform a wide range of AI/ML tasks</a:t>
            </a:r>
          </a:p>
          <a:p>
            <a:pPr lvl="2"/>
            <a:r>
              <a:rPr lang="en-US" dirty="0"/>
              <a:t>Text recognition, face detection, barcode scanning, image labeling, object detection and tracking, landmark recognition, language identification and translation, smart message replies and typing suggestions, and so forth.</a:t>
            </a:r>
          </a:p>
          <a:p>
            <a:pPr lvl="1"/>
            <a:r>
              <a:rPr lang="en-US" dirty="0"/>
              <a:t>May use the device's network connection to offload heavy processing tasks to cloud services</a:t>
            </a:r>
          </a:p>
          <a:p>
            <a:pPr lvl="1"/>
            <a:r>
              <a:rPr lang="en-US" dirty="0"/>
              <a:t>May be performed directly on the device, in real time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15C205-321E-495E-8420-45E30270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Consumer-Oriented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89984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id="{60E34887-D9DB-4880-BCBE-18A39336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773" y="4326047"/>
            <a:ext cx="2794001" cy="20081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A7CF92-9151-433D-8CC7-673FB4C9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D3336-4F88-4B07-B72E-B9856F289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software unit tests that validate the data model every time new code is pushed out to the application.</a:t>
            </a:r>
          </a:p>
          <a:p>
            <a:r>
              <a:rPr lang="en-US" dirty="0"/>
              <a:t>Protect the model from upstream changes to the data pipeline.</a:t>
            </a:r>
          </a:p>
          <a:p>
            <a:r>
              <a:rPr lang="en-US" dirty="0"/>
              <a:t>Protect downstream consumers of the model.</a:t>
            </a:r>
          </a:p>
          <a:p>
            <a:r>
              <a:rPr lang="en-US" dirty="0"/>
              <a:t>Design for periodic retraining of the model.</a:t>
            </a:r>
          </a:p>
          <a:p>
            <a:r>
              <a:rPr lang="en-US" dirty="0"/>
              <a:t>Provide a versioning system for various machine learning components used in the application.</a:t>
            </a:r>
          </a:p>
          <a:p>
            <a:r>
              <a:rPr lang="en-US" dirty="0"/>
              <a:t>Put appropriate protections in place for the data pipeline and all outputs.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41DED-0508-457C-A5FA-E6CAF7D1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 Models Incorporated into Applications</a:t>
            </a:r>
          </a:p>
        </p:txBody>
      </p:sp>
      <p:pic>
        <p:nvPicPr>
          <p:cNvPr id="8" name="Picture 7" descr="A picture containing player, bat, baseball, ball&#10;&#10;Description automatically generated">
            <a:extLst>
              <a:ext uri="{FF2B5EF4-FFF2-40B4-BE49-F238E27FC236}">
                <a16:creationId xmlns:a16="http://schemas.microsoft.com/office/drawing/2014/main" id="{5EF4D471-2FB9-409F-A86E-84843FE12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84" y="3585695"/>
            <a:ext cx="3246783" cy="312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41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BCFB82-283F-4446-8BFF-A27774A7BB1D}"/>
              </a:ext>
            </a:extLst>
          </p:cNvPr>
          <p:cNvGrpSpPr/>
          <p:nvPr/>
        </p:nvGrpSpPr>
        <p:grpSpPr>
          <a:xfrm>
            <a:off x="7124893" y="1102134"/>
            <a:ext cx="1857670" cy="2431861"/>
            <a:chOff x="7115368" y="4378734"/>
            <a:chExt cx="1857670" cy="24318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E3A4EF-00C2-42EC-8E23-9072E2246EF0}"/>
                </a:ext>
              </a:extLst>
            </p:cNvPr>
            <p:cNvGrpSpPr/>
            <p:nvPr/>
          </p:nvGrpSpPr>
          <p:grpSpPr>
            <a:xfrm>
              <a:off x="7115368" y="4378734"/>
              <a:ext cx="1857670" cy="2431861"/>
              <a:chOff x="6352108" y="3992880"/>
              <a:chExt cx="1857670" cy="2431861"/>
            </a:xfrm>
          </p:grpSpPr>
          <p:pic>
            <p:nvPicPr>
              <p:cNvPr id="6" name="Picture 4" descr="Image result for software png">
                <a:extLst>
                  <a:ext uri="{FF2B5EF4-FFF2-40B4-BE49-F238E27FC236}">
                    <a16:creationId xmlns:a16="http://schemas.microsoft.com/office/drawing/2014/main" id="{A31D34E7-DBA4-458E-88D1-E697F56ABF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2108" y="3992880"/>
                <a:ext cx="1857670" cy="2431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884980-3DCD-41D3-B719-CD0C03E649D0}"/>
                  </a:ext>
                </a:extLst>
              </p:cNvPr>
              <p:cNvSpPr txBox="1"/>
              <p:nvPr/>
            </p:nvSpPr>
            <p:spPr>
              <a:xfrm>
                <a:off x="6722977" y="4680448"/>
                <a:ext cx="1392495" cy="830997"/>
              </a:xfrm>
              <a:prstGeom prst="rect">
                <a:avLst/>
              </a:prstGeom>
              <a:noFill/>
              <a:scene3d>
                <a:camera prst="orthographicFront">
                  <a:rot lat="1800000" lon="20699975" rev="0"/>
                </a:camera>
                <a:lightRig rig="threePt" dir="t"/>
              </a:scene3d>
            </p:spPr>
            <p:txBody>
              <a:bodyPr wrap="square" rtlCol="0">
                <a:spAutoFit/>
                <a:scene3d>
                  <a:camera prst="orthographicFront">
                    <a:rot lat="0" lon="21299965" rev="300000"/>
                  </a:camera>
                  <a:lightRig rig="threePt" dir="t"/>
                </a:scene3d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Real Estate Pricing Calculator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2D80E3-D1B6-4F89-82FB-E8181468A77E}"/>
                  </a:ext>
                </a:extLst>
              </p:cNvPr>
              <p:cNvSpPr txBox="1"/>
              <p:nvPr/>
            </p:nvSpPr>
            <p:spPr>
              <a:xfrm>
                <a:off x="6786275" y="4238616"/>
                <a:ext cx="1392495" cy="276999"/>
              </a:xfrm>
              <a:prstGeom prst="rect">
                <a:avLst/>
              </a:prstGeom>
              <a:noFill/>
              <a:scene3d>
                <a:camera prst="orthographicFront">
                  <a:rot lat="1492814" lon="20370453" rev="21434799"/>
                </a:camera>
                <a:lightRig rig="threePt" dir="t"/>
              </a:scene3d>
            </p:spPr>
            <p:txBody>
              <a:bodyPr wrap="square" rtlCol="0">
                <a:spAutoFit/>
                <a:scene3d>
                  <a:camera prst="orthographicFront">
                    <a:rot lat="0" lon="21299965" rev="300000"/>
                  </a:camera>
                  <a:lightRig rig="threePt" dir="t"/>
                </a:scene3d>
              </a:bodyPr>
              <a:lstStyle/>
              <a:p>
                <a:pPr algn="ctr"/>
                <a:r>
                  <a:rPr lang="en-US" sz="1200" dirty="0"/>
                  <a:t>Custom Application</a:t>
                </a:r>
              </a:p>
            </p:txBody>
          </p:sp>
        </p:grpSp>
        <p:pic>
          <p:nvPicPr>
            <p:cNvPr id="12" name="Picture 11" descr="A close up of a calculator&#10;&#10;Description automatically generated">
              <a:extLst>
                <a:ext uri="{FF2B5EF4-FFF2-40B4-BE49-F238E27FC236}">
                  <a16:creationId xmlns:a16="http://schemas.microsoft.com/office/drawing/2014/main" id="{5E890DBC-FE09-45C1-9BC5-7A75FFD4D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0353"/>
            <a:stretch/>
          </p:blipFill>
          <p:spPr>
            <a:xfrm rot="159505">
              <a:off x="8335530" y="5125536"/>
              <a:ext cx="593687" cy="59471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1E7156-2315-493F-8543-8920F815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E4702-F98E-4A8D-8186-FA49CB57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working with the CapitalR Real Estate company to:</a:t>
            </a:r>
          </a:p>
          <a:p>
            <a:pPr lvl="1"/>
            <a:r>
              <a:rPr lang="en-US" dirty="0"/>
              <a:t>Incorporate a pricing calculator into a web-based application </a:t>
            </a:r>
            <a:br>
              <a:rPr lang="en-US" dirty="0"/>
            </a:br>
            <a:r>
              <a:rPr lang="en-US" dirty="0"/>
              <a:t>based on the machine learning model you prototyped.</a:t>
            </a:r>
          </a:p>
          <a:p>
            <a:r>
              <a:rPr lang="en-US" dirty="0"/>
              <a:t>You will:</a:t>
            </a:r>
          </a:p>
          <a:p>
            <a:pPr lvl="1"/>
            <a:r>
              <a:rPr lang="en-US" dirty="0"/>
              <a:t>Guide the web developers on issues related to machine learning.</a:t>
            </a:r>
          </a:p>
          <a:p>
            <a:pPr lvl="1"/>
            <a:r>
              <a:rPr lang="en-US" dirty="0"/>
              <a:t>Help to write software requirements and test cases.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93C28-8765-4087-BAFA-71364381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Incorporating a Model into a Long-Term Solution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D4B4E6-AF1C-41C0-BF06-B7646AC7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36" y="4581415"/>
            <a:ext cx="1833464" cy="175282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6C1036-A99B-4A58-8526-6E1D36370B99}"/>
              </a:ext>
            </a:extLst>
          </p:cNvPr>
          <p:cNvSpPr txBox="1">
            <a:spLocks/>
          </p:cNvSpPr>
          <p:nvPr/>
        </p:nvSpPr>
        <p:spPr>
          <a:xfrm>
            <a:off x="2133600" y="3967811"/>
            <a:ext cx="6916125" cy="1752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Questions:</a:t>
            </a:r>
          </a:p>
          <a:p>
            <a:pPr lvl="1"/>
            <a:r>
              <a:rPr lang="en-US" i="1" dirty="0"/>
              <a:t>What market factors might affect the real estate pricing model, </a:t>
            </a:r>
            <a:br>
              <a:rPr lang="en-US" i="1" dirty="0"/>
            </a:br>
            <a:r>
              <a:rPr lang="en-US" i="1" dirty="0"/>
              <a:t>and how frequently should the model be updated to account for them?</a:t>
            </a:r>
          </a:p>
          <a:p>
            <a:pPr lvl="1"/>
            <a:r>
              <a:rPr lang="en-US" i="1" dirty="0"/>
              <a:t>What software requirements might you include to ensure the pricing </a:t>
            </a:r>
            <a:br>
              <a:rPr lang="en-US" i="1" dirty="0"/>
            </a:br>
            <a:r>
              <a:rPr lang="en-US" i="1" dirty="0"/>
              <a:t>calculator remains accurate, considering the various market factors </a:t>
            </a:r>
            <a:br>
              <a:rPr lang="en-US" i="1" dirty="0"/>
            </a:br>
            <a:r>
              <a:rPr lang="en-US" i="1" dirty="0"/>
              <a:t>you identified in the previous question?</a:t>
            </a:r>
          </a:p>
        </p:txBody>
      </p:sp>
    </p:spTree>
    <p:extLst>
      <p:ext uri="{BB962C8B-B14F-4D97-AF65-F5344CB8AC3E}">
        <p14:creationId xmlns:p14="http://schemas.microsoft.com/office/powerpoint/2010/main" val="205774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3A3F-B1FE-4F57-9349-94AB8436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674A6-CA34-42AF-A958-76CA1FE48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your machine learning projects, to whom will you typically have to present your findings, if anyone?</a:t>
            </a:r>
          </a:p>
          <a:p>
            <a:r>
              <a:rPr lang="en-US" dirty="0"/>
              <a:t>Where do you see your machine learning models being deployed, and how will this affect your maintenance of the model?</a:t>
            </a:r>
          </a:p>
        </p:txBody>
      </p:sp>
    </p:spTree>
    <p:extLst>
      <p:ext uri="{BB962C8B-B14F-4D97-AF65-F5344CB8AC3E}">
        <p14:creationId xmlns:p14="http://schemas.microsoft.com/office/powerpoint/2010/main" val="118103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54D1-5A78-4DED-A5E8-E625487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A9529-6EA4-46C3-B1FB-56547A9EC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r>
              <a:rPr lang="en-US" dirty="0"/>
              <a:t>Translate Results into Business Actions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FB6BB-5869-4119-AF30-1764C091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2751833"/>
            <a:ext cx="5242571" cy="1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0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large crowd of people&#10;&#10;Description automatically generated">
            <a:extLst>
              <a:ext uri="{FF2B5EF4-FFF2-40B4-BE49-F238E27FC236}">
                <a16:creationId xmlns:a16="http://schemas.microsoft.com/office/drawing/2014/main" id="{B02514F6-EBDC-4D49-999F-DB7F3AB4B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058"/>
          <a:stretch/>
        </p:blipFill>
        <p:spPr>
          <a:xfrm>
            <a:off x="0" y="944880"/>
            <a:ext cx="9144000" cy="55178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A3C303-756C-4F62-8C42-9D4D4FD1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A1D914-F513-447C-A0C7-AFF37BFC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Audience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2AB63AA-2ED9-4E41-9E4B-50044E75249C}"/>
              </a:ext>
            </a:extLst>
          </p:cNvPr>
          <p:cNvSpPr/>
          <p:nvPr/>
        </p:nvSpPr>
        <p:spPr>
          <a:xfrm>
            <a:off x="2093136" y="2002554"/>
            <a:ext cx="4727448" cy="2996166"/>
          </a:xfrm>
          <a:prstGeom prst="roundRect">
            <a:avLst>
              <a:gd name="adj" fmla="val 4475"/>
            </a:avLst>
          </a:prstGeom>
          <a:solidFill>
            <a:schemeClr val="bg1">
              <a:alpha val="98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E9615-09F3-4E2F-8C85-1080ABD9F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203" y="2058760"/>
            <a:ext cx="4535424" cy="2740479"/>
          </a:xfrm>
        </p:spPr>
        <p:txBody>
          <a:bodyPr/>
          <a:lstStyle/>
          <a:p>
            <a:r>
              <a:rPr lang="en-US" dirty="0"/>
              <a:t>Your audience might be:</a:t>
            </a:r>
          </a:p>
          <a:p>
            <a:pPr lvl="1"/>
            <a:r>
              <a:rPr lang="en-US" dirty="0"/>
              <a:t>Just you, no reporting needed</a:t>
            </a:r>
          </a:p>
          <a:p>
            <a:pPr lvl="1"/>
            <a:r>
              <a:rPr lang="en-US" dirty="0"/>
              <a:t>A single person</a:t>
            </a:r>
          </a:p>
          <a:p>
            <a:pPr lvl="1"/>
            <a:r>
              <a:rPr lang="en-US" dirty="0"/>
              <a:t>A small group of stakeholders</a:t>
            </a:r>
          </a:p>
          <a:p>
            <a:pPr lvl="1"/>
            <a:r>
              <a:rPr lang="en-US" dirty="0"/>
              <a:t>An entire organization</a:t>
            </a:r>
          </a:p>
          <a:p>
            <a:r>
              <a:rPr lang="en-US" dirty="0"/>
              <a:t>You may need to adjust your reporting for:</a:t>
            </a:r>
          </a:p>
          <a:p>
            <a:pPr lvl="1"/>
            <a:r>
              <a:rPr lang="en-US" dirty="0"/>
              <a:t>Different knowledge</a:t>
            </a:r>
          </a:p>
          <a:p>
            <a:pPr lvl="1"/>
            <a:r>
              <a:rPr lang="en-US" dirty="0"/>
              <a:t>Different needs</a:t>
            </a:r>
          </a:p>
          <a:p>
            <a:pPr lvl="1"/>
            <a:r>
              <a:rPr lang="en-US" dirty="0"/>
              <a:t>Different expectations</a:t>
            </a:r>
          </a:p>
        </p:txBody>
      </p:sp>
    </p:spTree>
    <p:extLst>
      <p:ext uri="{BB962C8B-B14F-4D97-AF65-F5344CB8AC3E}">
        <p14:creationId xmlns:p14="http://schemas.microsoft.com/office/powerpoint/2010/main" val="187336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7E5A623-EB24-454E-8C2E-243AC6636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05"/>
          <a:stretch/>
        </p:blipFill>
        <p:spPr>
          <a:xfrm>
            <a:off x="5102352" y="1825694"/>
            <a:ext cx="3682912" cy="22525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CE9112-70D8-4388-B964-85047420C7FF}"/>
              </a:ext>
            </a:extLst>
          </p:cNvPr>
          <p:cNvSpPr/>
          <p:nvPr/>
        </p:nvSpPr>
        <p:spPr>
          <a:xfrm>
            <a:off x="4748541" y="1194864"/>
            <a:ext cx="4144085" cy="4144085"/>
          </a:xfrm>
          <a:prstGeom prst="ellipse">
            <a:avLst/>
          </a:prstGeom>
          <a:solidFill>
            <a:schemeClr val="tx1">
              <a:alpha val="12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C29C16-5917-4E07-9F8E-F1D3E598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77696-F832-4E1D-A28B-61F6F248A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4097379" cy="4920960"/>
          </a:xfrm>
        </p:spPr>
        <p:txBody>
          <a:bodyPr/>
          <a:lstStyle/>
          <a:p>
            <a:r>
              <a:rPr lang="en-US" dirty="0"/>
              <a:t>You’ve used visualizations throughout the project for data analysis, training, and testing the model.</a:t>
            </a:r>
          </a:p>
          <a:p>
            <a:r>
              <a:rPr lang="en-US" dirty="0"/>
              <a:t>Visualizations provide a powerful means to convey patterns in numbers. </a:t>
            </a:r>
          </a:p>
          <a:p>
            <a:r>
              <a:rPr lang="en-US" dirty="0"/>
              <a:t>Consider using them to help your audience understand the results produced by your machine learning model.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B1471-0425-4B4E-8698-328D5DF2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for Presentation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7CDE7-A910-4BEE-8C81-84D0F76DB4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809"/>
          <a:stretch/>
        </p:blipFill>
        <p:spPr>
          <a:xfrm>
            <a:off x="5065659" y="3441721"/>
            <a:ext cx="3225925" cy="34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8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510841-48F9-46C8-85AD-AE531AD3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044"/>
            <a:ext cx="9144000" cy="50229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BFB59-032B-4DD4-AFDE-A5C86810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BA1C7-1148-4EC7-9C51-A1A9A0C5F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executive summary or abstract of the project</a:t>
            </a:r>
          </a:p>
          <a:p>
            <a:r>
              <a:rPr lang="en-US" dirty="0"/>
              <a:t>The business problem you set about to solve</a:t>
            </a:r>
          </a:p>
          <a:p>
            <a:r>
              <a:rPr lang="en-US" dirty="0"/>
              <a:t>The data</a:t>
            </a:r>
          </a:p>
          <a:p>
            <a:r>
              <a:rPr lang="en-US" dirty="0"/>
              <a:t>The hypothesis</a:t>
            </a:r>
          </a:p>
          <a:p>
            <a:r>
              <a:rPr lang="en-US" dirty="0"/>
              <a:t>The solution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2D1204-6EEE-4B2E-BD2A-7707FB81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Together a Machine Learning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7671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5C50F-1B62-45F8-AEB4-D45C4E58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9ACAA-902C-4598-AA5A-042BB724D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drown your audience in </a:t>
            </a:r>
            <a:br>
              <a:rPr lang="en-US" dirty="0"/>
            </a:br>
            <a:r>
              <a:rPr lang="en-US" dirty="0"/>
              <a:t>a sea of numbers.</a:t>
            </a:r>
          </a:p>
          <a:p>
            <a:r>
              <a:rPr lang="en-US" dirty="0"/>
              <a:t>Use visuals strategically.</a:t>
            </a:r>
          </a:p>
          <a:p>
            <a:r>
              <a:rPr lang="en-US" dirty="0"/>
              <a:t>Use formatting, labels, </a:t>
            </a:r>
            <a:br>
              <a:rPr lang="en-US" dirty="0"/>
            </a:br>
            <a:r>
              <a:rPr lang="en-US" dirty="0"/>
              <a:t>and legends.</a:t>
            </a:r>
          </a:p>
          <a:p>
            <a:r>
              <a:rPr lang="en-US" dirty="0"/>
              <a:t>Avoid suspense.</a:t>
            </a:r>
          </a:p>
          <a:p>
            <a:r>
              <a:rPr lang="en-US" dirty="0"/>
              <a:t>Provide context for details.</a:t>
            </a:r>
          </a:p>
          <a:p>
            <a:r>
              <a:rPr lang="en-US" dirty="0"/>
              <a:t>Be honest and transparent.</a:t>
            </a:r>
          </a:p>
          <a:p>
            <a:r>
              <a:rPr lang="en-US" dirty="0"/>
              <a:t>Identify key assumptions you have made.</a:t>
            </a:r>
          </a:p>
          <a:p>
            <a:r>
              <a:rPr lang="en-US" dirty="0"/>
              <a:t>Check your work.</a:t>
            </a:r>
          </a:p>
          <a:p>
            <a:r>
              <a:rPr lang="en-US" dirty="0"/>
              <a:t>Invite feedback.</a:t>
            </a:r>
          </a:p>
          <a:p>
            <a:r>
              <a:rPr lang="en-US" dirty="0"/>
              <a:t>Provide supplementary communication channels for those with different communication styles.</a:t>
            </a:r>
          </a:p>
          <a:p>
            <a:r>
              <a:rPr lang="en-US" dirty="0"/>
              <a:t>Provide supplementary documentation for those with different informational needs.</a:t>
            </a:r>
          </a:p>
          <a:p>
            <a:r>
              <a:rPr lang="en-US" dirty="0"/>
              <a:t>Test it before you deliver it.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1E5A3A-5798-46A7-B69A-8EE84604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 Your Findings Clearly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2EC05A-2300-42B6-982C-260B5D12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667" y="1396730"/>
            <a:ext cx="4893408" cy="229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CBCB2-A646-4957-9211-D55A103F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D3869-0BB0-48CE-908E-6ADED7B3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axes and chart titles with meaningful names.</a:t>
            </a:r>
          </a:p>
          <a:p>
            <a:r>
              <a:rPr lang="en-US" dirty="0"/>
              <a:t>Use legends as needed to identify what values are shown in a chart.</a:t>
            </a:r>
          </a:p>
          <a:p>
            <a:r>
              <a:rPr lang="en-US" dirty="0"/>
              <a:t>Don’t rely solely on color coding, but when you must use it, use color palettes that can be detected by people with color blindness.</a:t>
            </a:r>
          </a:p>
          <a:p>
            <a:r>
              <a:rPr lang="en-US" dirty="0"/>
              <a:t>Avoid adding unnecessary details or decoration that hinder readability, such as backgrounds or themes.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4FD33E-9F04-4DCD-B3FC-562004E3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Visualization Tools to Present Your Findings</a:t>
            </a:r>
          </a:p>
        </p:txBody>
      </p:sp>
    </p:spTree>
    <p:extLst>
      <p:ext uri="{BB962C8B-B14F-4D97-AF65-F5344CB8AC3E}">
        <p14:creationId xmlns:p14="http://schemas.microsoft.com/office/powerpoint/2010/main" val="119697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ACD01E-5968-49BB-98FA-20799887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CAE4E-3CF9-4982-A422-411AB0EFB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200565"/>
            <a:ext cx="8460150" cy="4920960"/>
          </a:xfrm>
        </p:spPr>
        <p:txBody>
          <a:bodyPr/>
          <a:lstStyle/>
          <a:p>
            <a:r>
              <a:rPr lang="en-US" dirty="0"/>
              <a:t>You are developing a real estate pricing model.</a:t>
            </a:r>
          </a:p>
          <a:p>
            <a:r>
              <a:rPr lang="en-US" dirty="0"/>
              <a:t>Your findings debunk the idea that location is the single most important factor.</a:t>
            </a:r>
          </a:p>
          <a:p>
            <a:pPr lvl="1"/>
            <a:r>
              <a:rPr lang="en-US" dirty="0"/>
              <a:t>The strongest predictors are the </a:t>
            </a:r>
            <a:r>
              <a:rPr lang="en-US" b="1" dirty="0"/>
              <a:t>size</a:t>
            </a:r>
            <a:r>
              <a:rPr lang="en-US" dirty="0"/>
              <a:t> of the home and its </a:t>
            </a:r>
            <a:r>
              <a:rPr lang="en-US" b="1" dirty="0"/>
              <a:t>grade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There is some correlation between house prices and neighborhoods.</a:t>
            </a:r>
          </a:p>
          <a:p>
            <a:pPr lvl="1"/>
            <a:r>
              <a:rPr lang="en-US" dirty="0"/>
              <a:t>View and waterfront don't matter as much as house size and building quality.</a:t>
            </a:r>
          </a:p>
          <a:p>
            <a:r>
              <a:rPr lang="en-US" dirty="0"/>
              <a:t>Your new model runs contrary to pricing principles agents have used for years. </a:t>
            </a:r>
          </a:p>
          <a:p>
            <a:r>
              <a:rPr lang="en-US" dirty="0"/>
              <a:t>As you head into a presentation to sell them on using your model, you're concerned that there may be some resistance to adopting it.</a:t>
            </a:r>
          </a:p>
          <a:p>
            <a:pPr lvl="1"/>
            <a:r>
              <a:rPr lang="en-US" i="1" dirty="0"/>
              <a:t>How can you present your findings to the real estate board so they not only </a:t>
            </a:r>
            <a:br>
              <a:rPr lang="en-US" i="1" dirty="0"/>
            </a:br>
            <a:r>
              <a:rPr lang="en-US" i="1" dirty="0"/>
              <a:t>understand how your pricing model is different from what they've done in the past, </a:t>
            </a:r>
            <a:br>
              <a:rPr lang="en-US" i="1" dirty="0"/>
            </a:br>
            <a:r>
              <a:rPr lang="en-US" i="1" dirty="0"/>
              <a:t>but so they are also convinced they should use it?</a:t>
            </a:r>
          </a:p>
          <a:p>
            <a:pPr lvl="1"/>
            <a:r>
              <a:rPr lang="en-US" i="1" dirty="0"/>
              <a:t>The model is complex and subtle in its calculations. In the past, agents have </a:t>
            </a:r>
            <a:br>
              <a:rPr lang="en-US" i="1" dirty="0"/>
            </a:br>
            <a:r>
              <a:rPr lang="en-US" i="1" dirty="0"/>
              <a:t>used a simple paper worksheet to calculate a listing price, but the new model </a:t>
            </a:r>
            <a:br>
              <a:rPr lang="en-US" i="1" dirty="0"/>
            </a:br>
            <a:r>
              <a:rPr lang="en-US" i="1" dirty="0"/>
              <a:t>is too complex for that. How might you make it easy for agents to get pricing </a:t>
            </a:r>
            <a:br>
              <a:rPr lang="en-US" i="1" dirty="0"/>
            </a:br>
            <a:r>
              <a:rPr lang="en-US" i="1" dirty="0"/>
              <a:t>for a house based on the new model?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05A292-0070-4E6D-B063-97E19652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Translating Results into Business Actions</a:t>
            </a:r>
          </a:p>
        </p:txBody>
      </p:sp>
      <p:pic>
        <p:nvPicPr>
          <p:cNvPr id="12" name="Picture 11" descr="A close up of a calculator&#10;&#10;Description automatically generated">
            <a:extLst>
              <a:ext uri="{FF2B5EF4-FFF2-40B4-BE49-F238E27FC236}">
                <a16:creationId xmlns:a16="http://schemas.microsoft.com/office/drawing/2014/main" id="{1AC6E610-5C60-4ED5-A04C-3274DDC33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353"/>
          <a:stretch/>
        </p:blipFill>
        <p:spPr>
          <a:xfrm>
            <a:off x="7364505" y="4662900"/>
            <a:ext cx="1779495" cy="17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8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654D1-5A78-4DED-A5E8-E625487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A9529-6EA4-46C3-B1FB-56547A9EC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Incorporate a Model into a Long-Term Business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12957-10E5-4775-A5C1-EFBCE43C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2751833"/>
            <a:ext cx="5242571" cy="1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54475"/>
      </p:ext>
    </p:extLst>
  </p:cSld>
  <p:clrMapOvr>
    <a:masterClrMapping/>
  </p:clrMapOvr>
</p:sld>
</file>

<file path=ppt/theme/theme1.xml><?xml version="1.0" encoding="utf-8"?>
<a:theme xmlns:a="http://schemas.openxmlformats.org/drawingml/2006/main" name="CNX">
  <a:themeElements>
    <a:clrScheme name="CNX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C"/>
      </a:accent1>
      <a:accent2>
        <a:srgbClr val="1D76BB"/>
      </a:accent2>
      <a:accent3>
        <a:srgbClr val="F05323"/>
      </a:accent3>
      <a:accent4>
        <a:srgbClr val="1D3764"/>
      </a:accent4>
      <a:accent5>
        <a:srgbClr val="C1C5C9"/>
      </a:accent5>
      <a:accent6>
        <a:srgbClr val="009DDC"/>
      </a:accent6>
      <a:hlink>
        <a:srgbClr val="009DDC"/>
      </a:hlink>
      <a:folHlink>
        <a:srgbClr val="009DD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28BAE127-A3FD-A04B-A586-7D7FEDE49638}" vid="{6F1373EB-6DC0-594B-9B1F-E3850451F6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CNX_OV_Template</Template>
  <TotalTime>476</TotalTime>
  <Words>1080</Words>
  <Application>Microsoft Office PowerPoint</Application>
  <PresentationFormat>On-screen Show (4:3)</PresentationFormat>
  <Paragraphs>145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Courier New</vt:lpstr>
      <vt:lpstr>CNX</vt:lpstr>
      <vt:lpstr>Finalizing a Model</vt:lpstr>
      <vt:lpstr>PowerPoint Presentation</vt:lpstr>
      <vt:lpstr>Know Your Audience</vt:lpstr>
      <vt:lpstr>Visualization for Presentation</vt:lpstr>
      <vt:lpstr>Put Together a Machine Learning Presentation</vt:lpstr>
      <vt:lpstr>Communicate Your Findings Clearly</vt:lpstr>
      <vt:lpstr>Use Visualization Tools to Present Your Findings</vt:lpstr>
      <vt:lpstr>Activity: Translating Results into Business Actions</vt:lpstr>
      <vt:lpstr>PowerPoint Presentation</vt:lpstr>
      <vt:lpstr>Put a Model into Production</vt:lpstr>
      <vt:lpstr>Production Algorithms</vt:lpstr>
      <vt:lpstr>Pipeline Automation</vt:lpstr>
      <vt:lpstr>Testing and Maintenance</vt:lpstr>
      <vt:lpstr>Consumer-Oriented Applications</vt:lpstr>
      <vt:lpstr>Maintain Models Incorporated into Applications</vt:lpstr>
      <vt:lpstr>Activity: Incorporating a Model into a Long-Term Solution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Finalizing a Model</dc:title>
  <dc:creator>Brian Wilson</dc:creator>
  <cp:lastModifiedBy>Michelle Farney</cp:lastModifiedBy>
  <cp:revision>51</cp:revision>
  <dcterms:created xsi:type="dcterms:W3CDTF">2019-10-24T16:24:59Z</dcterms:created>
  <dcterms:modified xsi:type="dcterms:W3CDTF">2020-01-30T20:53:40Z</dcterms:modified>
</cp:coreProperties>
</file>